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handoutMasterIdLst>
    <p:handoutMasterId r:id="rId72"/>
  </p:handoutMasterIdLst>
  <p:sldIdLst>
    <p:sldId id="274" r:id="rId2"/>
    <p:sldId id="972" r:id="rId3"/>
    <p:sldId id="991" r:id="rId4"/>
    <p:sldId id="946" r:id="rId5"/>
    <p:sldId id="483" r:id="rId6"/>
    <p:sldId id="965" r:id="rId7"/>
    <p:sldId id="1026" r:id="rId8"/>
    <p:sldId id="1027" r:id="rId9"/>
    <p:sldId id="1029" r:id="rId10"/>
    <p:sldId id="1028" r:id="rId11"/>
    <p:sldId id="966" r:id="rId12"/>
    <p:sldId id="967" r:id="rId13"/>
    <p:sldId id="1031" r:id="rId14"/>
    <p:sldId id="1033" r:id="rId15"/>
    <p:sldId id="968" r:id="rId16"/>
    <p:sldId id="1032" r:id="rId17"/>
    <p:sldId id="1030" r:id="rId18"/>
    <p:sldId id="258" r:id="rId19"/>
    <p:sldId id="275" r:id="rId20"/>
    <p:sldId id="276" r:id="rId21"/>
    <p:sldId id="277" r:id="rId22"/>
    <p:sldId id="974" r:id="rId23"/>
    <p:sldId id="977" r:id="rId24"/>
    <p:sldId id="266" r:id="rId25"/>
    <p:sldId id="267" r:id="rId26"/>
    <p:sldId id="265" r:id="rId27"/>
    <p:sldId id="281" r:id="rId28"/>
    <p:sldId id="978" r:id="rId29"/>
    <p:sldId id="981" r:id="rId30"/>
    <p:sldId id="285" r:id="rId31"/>
    <p:sldId id="286" r:id="rId32"/>
    <p:sldId id="288" r:id="rId33"/>
    <p:sldId id="983" r:id="rId34"/>
    <p:sldId id="1039" r:id="rId35"/>
    <p:sldId id="1034" r:id="rId36"/>
    <p:sldId id="1035" r:id="rId37"/>
    <p:sldId id="1036" r:id="rId38"/>
    <p:sldId id="1037" r:id="rId39"/>
    <p:sldId id="287" r:id="rId40"/>
    <p:sldId id="1038" r:id="rId41"/>
    <p:sldId id="1040" r:id="rId42"/>
    <p:sldId id="456" r:id="rId43"/>
    <p:sldId id="457" r:id="rId44"/>
    <p:sldId id="449" r:id="rId45"/>
    <p:sldId id="450" r:id="rId46"/>
    <p:sldId id="451" r:id="rId47"/>
    <p:sldId id="993" r:id="rId48"/>
    <p:sldId id="1041" r:id="rId49"/>
    <p:sldId id="992" r:id="rId50"/>
    <p:sldId id="503" r:id="rId51"/>
    <p:sldId id="504" r:id="rId52"/>
    <p:sldId id="1042" r:id="rId53"/>
    <p:sldId id="1043" r:id="rId54"/>
    <p:sldId id="1044" r:id="rId55"/>
    <p:sldId id="495" r:id="rId56"/>
    <p:sldId id="496" r:id="rId57"/>
    <p:sldId id="497" r:id="rId58"/>
    <p:sldId id="498" r:id="rId59"/>
    <p:sldId id="1045" r:id="rId60"/>
    <p:sldId id="1046" r:id="rId61"/>
    <p:sldId id="1047" r:id="rId62"/>
    <p:sldId id="1048" r:id="rId63"/>
    <p:sldId id="1049" r:id="rId64"/>
    <p:sldId id="306" r:id="rId65"/>
    <p:sldId id="973" r:id="rId66"/>
    <p:sldId id="1008" r:id="rId67"/>
    <p:sldId id="1050" r:id="rId68"/>
    <p:sldId id="1051" r:id="rId69"/>
    <p:sldId id="1052" r:id="rId70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31E7D9-E8FD-4908-95BB-3604F3CA9764}" v="1" dt="2020-05-29T19:25:52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6/4/2022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4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33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63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1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01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06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22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45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03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72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91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343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740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17BBA-0BC6-419B-B826-0882096883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584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28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337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51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105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31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21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5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91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005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31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50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3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6/4/2022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6/4/2022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6/4/2022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xstudio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ympy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reference/generated/numpy.linspace.html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matplotlib.org/stable/api/_as_gen/matplotlib.pyplot.html" TargetMode="Externa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atex-project.org/" TargetMode="Externa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verleaf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verleaf.com/learn/latex/Learn_LaTeX_in_30_minut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06</a:t>
              </a:r>
            </a:p>
            <a:p>
              <a:pPr algn="ctr"/>
              <a:r>
                <a:rPr lang="en-US" dirty="0"/>
                <a:t>Data Visualization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https://www.texstudio.org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C7EA8A-40F5-4DCA-B491-0729A8E90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69" y="1557402"/>
            <a:ext cx="7538659" cy="4452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0097CF9-50ED-4955-98E7-BC2C3ED39455}"/>
              </a:ext>
            </a:extLst>
          </p:cNvPr>
          <p:cNvSpPr/>
          <p:nvPr/>
        </p:nvSpPr>
        <p:spPr>
          <a:xfrm>
            <a:off x="5736612" y="4285173"/>
            <a:ext cx="2246462" cy="648164"/>
          </a:xfrm>
          <a:prstGeom prst="wedgeRectCallout">
            <a:avLst>
              <a:gd name="adj1" fmla="val 12743"/>
              <a:gd name="adj2" fmla="val -163265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100% free – runs on Windows, Mac, Linux</a:t>
            </a:r>
          </a:p>
        </p:txBody>
      </p:sp>
    </p:spTree>
    <p:extLst>
      <p:ext uri="{BB962C8B-B14F-4D97-AF65-F5344CB8AC3E}">
        <p14:creationId xmlns:p14="http://schemas.microsoft.com/office/powerpoint/2010/main" val="107854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addition to numerical analysis, Python has packages that offer computer algebra systems (CAS)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This allows us to define functions using higher-level mathematical symbols, and then have Python provide analytic (exact) solutions</a:t>
                </a:r>
                <a:r>
                  <a:rPr lang="en-US" dirty="0"/>
                  <a:t> 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An excellent package to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import</a:t>
                </a:r>
                <a:r>
                  <a:rPr lang="en-US" sz="2000" dirty="0"/>
                  <a:t> is </a:t>
                </a:r>
                <a:r>
                  <a:rPr lang="en-US" sz="2000" b="1" dirty="0"/>
                  <a:t>sympy</a:t>
                </a:r>
                <a:endParaRPr lang="en-US" sz="20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For example, using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sympy</a:t>
                </a:r>
                <a:r>
                  <a:rPr lang="en-US" sz="2400" dirty="0"/>
                  <a:t>, we can define an equation like: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−11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+52</m:t>
                      </m:r>
                    </m:oMath>
                  </m:oMathPara>
                </a14:m>
                <a:endParaRPr lang="en-US" sz="24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return its first derivative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Then we can ask sympy to find the roots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That will give us the tangent points (extrema) of the equation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11</a:t>
            </a:fld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15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z="1400" b="1" smtClean="0">
                <a:solidFill>
                  <a:schemeClr val="tx1"/>
                </a:solidFill>
              </a:rPr>
              <a:t>12</a:t>
            </a:fld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ADDF3-1DA0-4370-BAF1-94872118F12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822" y="1653138"/>
            <a:ext cx="6774356" cy="49005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82BE59-2BCE-4196-B693-A1CE7F8C7421}"/>
              </a:ext>
            </a:extLst>
          </p:cNvPr>
          <p:cNvSpPr txBox="1"/>
          <p:nvPr/>
        </p:nvSpPr>
        <p:spPr>
          <a:xfrm>
            <a:off x="2979174" y="1253613"/>
            <a:ext cx="31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https://www.sympy.org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7900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823DC31-5BE4-0154-91F0-381D36C9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Symbolic Algebra &amp; Calculus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task is to graph this polynomial:</a:t>
                </a:r>
              </a:p>
              <a:p>
                <a:pPr marL="0" indent="0" algn="ctr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−120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+22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+2119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+1980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Include in the domain &amp; range of the plot any real roots and any extrema points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+9)(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+4)(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+1)(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−5)(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−11)</m:t>
                    </m:r>
                  </m:oMath>
                </a14:m>
                <a:endParaRPr lang="en-US" sz="2000" dirty="0">
                  <a:solidFill>
                    <a:srgbClr val="00B050"/>
                  </a:solidFill>
                </a:endParaRP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Hint:  Find the roots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to locate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extrema points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does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Fundamental Theorem of Algebra </a:t>
                </a:r>
                <a:r>
                  <a:rPr lang="en-US" sz="2400" dirty="0"/>
                  <a:t>tell us about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maximum</a:t>
                </a:r>
                <a:r>
                  <a:rPr lang="en-US" sz="2400" dirty="0"/>
                  <a:t> number of places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might</a:t>
                </a:r>
                <a:r>
                  <a:rPr lang="en-US" sz="2400" dirty="0"/>
                  <a:t> cross 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x-axis</a:t>
                </a:r>
                <a:r>
                  <a:rPr lang="en-US" sz="2400" dirty="0"/>
                  <a:t> in the domain of real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en-US" sz="2400" dirty="0"/>
                  <a:t> numbers?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 r="-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5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11538B-55C1-1E06-611B-4569EAC53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3" y="1505515"/>
            <a:ext cx="6926392" cy="4959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B93B95-1BA2-2C3C-C6D8-4D8219709E35}"/>
              </a:ext>
            </a:extLst>
          </p:cNvPr>
          <p:cNvGrpSpPr/>
          <p:nvPr/>
        </p:nvGrpSpPr>
        <p:grpSpPr>
          <a:xfrm>
            <a:off x="3210930" y="5578065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A5E306-1FBB-2427-5DA5-1C20D46986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FF6B4B-3280-D36E-556D-0FACC7F27C0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169DE2-7C02-12E3-3B5C-51BA60982AB8}"/>
              </a:ext>
            </a:extLst>
          </p:cNvPr>
          <p:cNvGrpSpPr/>
          <p:nvPr/>
        </p:nvGrpSpPr>
        <p:grpSpPr>
          <a:xfrm>
            <a:off x="1962435" y="5765201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4A42203-3CFE-2699-A284-AF597E7A37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5BACFE-DE2B-EFAD-93AB-E26512BC022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FCD9DF-E3E9-9B39-FFCB-FFDC6DA10D02}"/>
              </a:ext>
            </a:extLst>
          </p:cNvPr>
          <p:cNvGrpSpPr/>
          <p:nvPr/>
        </p:nvGrpSpPr>
        <p:grpSpPr>
          <a:xfrm>
            <a:off x="2022839" y="3718700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151D3C-AF3A-42BE-8D62-22116D8A5E8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4EFAB81-4557-5520-9EB2-4551B1CE1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7F0E32-65DD-F981-D55B-FFB68FE86223}"/>
              </a:ext>
            </a:extLst>
          </p:cNvPr>
          <p:cNvGrpSpPr/>
          <p:nvPr/>
        </p:nvGrpSpPr>
        <p:grpSpPr>
          <a:xfrm>
            <a:off x="5103299" y="3928802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CB4BD6-13E2-65CA-FEE2-BE4B27240CA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5C9493D-F68A-2E02-F9F3-DC4C4300C3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40FB79D-7F9A-D374-773C-1F420A262323}"/>
              </a:ext>
            </a:extLst>
          </p:cNvPr>
          <p:cNvGrpSpPr/>
          <p:nvPr/>
        </p:nvGrpSpPr>
        <p:grpSpPr>
          <a:xfrm>
            <a:off x="3562185" y="4098478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1C6112-7939-B65B-F8E1-E4D78A207A04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F32F7EB-4D12-0A90-8E5C-C7691C712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F3F0B2-BC43-09CD-4744-4CA7A6FA33FB}"/>
              </a:ext>
            </a:extLst>
          </p:cNvPr>
          <p:cNvGrpSpPr/>
          <p:nvPr/>
        </p:nvGrpSpPr>
        <p:grpSpPr>
          <a:xfrm>
            <a:off x="2117009" y="4642958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7E38EC-9A94-B52E-0939-E161874236C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AD828D4-E6E1-AC4D-6DC7-C7224C4CD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C7357E9-3D32-EDD6-487C-ECB254D2164F}"/>
              </a:ext>
            </a:extLst>
          </p:cNvPr>
          <p:cNvGrpSpPr/>
          <p:nvPr/>
        </p:nvGrpSpPr>
        <p:grpSpPr>
          <a:xfrm>
            <a:off x="2325418" y="5018301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F1AA24-7945-CF1E-48BC-DB50E3BF566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30A8999-C153-BB6E-CC51-914442F814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DE3F3A-5D42-BD66-36C4-3B2090B86A57}"/>
              </a:ext>
            </a:extLst>
          </p:cNvPr>
          <p:cNvGrpSpPr/>
          <p:nvPr/>
        </p:nvGrpSpPr>
        <p:grpSpPr>
          <a:xfrm>
            <a:off x="3794455" y="4464781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32A0BD-1379-976E-8FA2-83E1B77AD05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D5981E3-CCC8-9DDB-8DC1-47FDECD47A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088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EF88400-3D1F-AE97-C896-D81A1C467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3" y="1474744"/>
            <a:ext cx="6926393" cy="495905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D4C98473-9FEF-BF2C-3E9C-48DFDEF5DF76}"/>
              </a:ext>
            </a:extLst>
          </p:cNvPr>
          <p:cNvGrpSpPr/>
          <p:nvPr/>
        </p:nvGrpSpPr>
        <p:grpSpPr>
          <a:xfrm>
            <a:off x="6742962" y="2351608"/>
            <a:ext cx="1076632" cy="369332"/>
            <a:chOff x="4968362" y="2079211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A9044A1-E790-C266-2D50-949A901A20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E14166-B1CA-DFE2-C53F-4E91A02C669D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3FF9C71-5C47-1A03-8F50-BD6FDDE64BD0}"/>
              </a:ext>
            </a:extLst>
          </p:cNvPr>
          <p:cNvGrpSpPr/>
          <p:nvPr/>
        </p:nvGrpSpPr>
        <p:grpSpPr>
          <a:xfrm>
            <a:off x="2305842" y="3277724"/>
            <a:ext cx="1076632" cy="369332"/>
            <a:chOff x="4704120" y="2356972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A6EBEC2-8C35-F427-B1A5-A25003A385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7D58A0C-F833-F44D-B4EA-22B72B49C74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597649-02E7-D9DE-A1F3-49CC3B02A4C1}"/>
              </a:ext>
            </a:extLst>
          </p:cNvPr>
          <p:cNvGrpSpPr/>
          <p:nvPr/>
        </p:nvGrpSpPr>
        <p:grpSpPr>
          <a:xfrm>
            <a:off x="2791837" y="3639561"/>
            <a:ext cx="1068643" cy="369332"/>
            <a:chOff x="3647644" y="4910075"/>
            <a:chExt cx="106864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400658-0ADC-F214-4D49-04E2C5FF13B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D8979E8-E926-1BA6-E2FF-5178B3B220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9D80776-7FAE-FAB3-7B83-7B366C43800C}"/>
              </a:ext>
            </a:extLst>
          </p:cNvPr>
          <p:cNvGrpSpPr/>
          <p:nvPr/>
        </p:nvGrpSpPr>
        <p:grpSpPr>
          <a:xfrm>
            <a:off x="4827750" y="4396911"/>
            <a:ext cx="1064340" cy="369332"/>
            <a:chOff x="3647644" y="5421073"/>
            <a:chExt cx="1064340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6F7A80-2569-FD49-747A-21B09AF95A3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E52DB13-19B4-95C2-28A3-F2D6A710E6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F2EE62F-7670-B830-6FBA-B8A9E78D9C49}"/>
              </a:ext>
            </a:extLst>
          </p:cNvPr>
          <p:cNvGrpSpPr/>
          <p:nvPr/>
        </p:nvGrpSpPr>
        <p:grpSpPr>
          <a:xfrm>
            <a:off x="5872790" y="5131135"/>
            <a:ext cx="1068643" cy="369332"/>
            <a:chOff x="3647644" y="5359159"/>
            <a:chExt cx="1068643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817AD2-1135-8125-2D91-BEE103D8ECE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88FDA79-28A1-AEB1-9819-0BE720BC6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D9403F-CB3A-BFEA-BA2A-38EE41530895}"/>
              </a:ext>
            </a:extLst>
          </p:cNvPr>
          <p:cNvGrpSpPr/>
          <p:nvPr/>
        </p:nvGrpSpPr>
        <p:grpSpPr>
          <a:xfrm>
            <a:off x="6356684" y="6053222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05A0E5A-F6B1-DDD3-8BFB-FF516B65245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9FD9F10-162D-0315-AF42-59F733AF8C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D99BB08-64ED-EA33-2017-DA5BD43EB6E9}"/>
              </a:ext>
            </a:extLst>
          </p:cNvPr>
          <p:cNvGrpSpPr/>
          <p:nvPr/>
        </p:nvGrpSpPr>
        <p:grpSpPr>
          <a:xfrm>
            <a:off x="4668122" y="5866344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27991A9-EB8C-CCE5-C6DD-6EE94F560A0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57B96B7-CC7B-D066-E45D-97E4C508ED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39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9BB32C-65B2-D29D-8F69-C8D0759B2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803" y="1474744"/>
            <a:ext cx="6926393" cy="4959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6C0DE-F38B-5FD2-CCF4-162C61789C9E}"/>
              </a:ext>
            </a:extLst>
          </p:cNvPr>
          <p:cNvGrpSpPr/>
          <p:nvPr/>
        </p:nvGrpSpPr>
        <p:grpSpPr>
          <a:xfrm>
            <a:off x="5815438" y="2108918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74C4E67-23A4-7A4C-7BE3-87CD09D5B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870452-6FA1-4DF2-5791-995644764FEE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FDA448-41AD-8176-C36F-D26FEACAF2DE}"/>
              </a:ext>
            </a:extLst>
          </p:cNvPr>
          <p:cNvGrpSpPr/>
          <p:nvPr/>
        </p:nvGrpSpPr>
        <p:grpSpPr>
          <a:xfrm>
            <a:off x="4766050" y="2660658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1E4C480-6025-3B1E-7A89-43ECB00E0D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7F1241-1FAC-D505-9B7F-191FC5C733A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0A2B6DE-4A9E-4C3A-EE4D-9C70D1EDA237}"/>
              </a:ext>
            </a:extLst>
          </p:cNvPr>
          <p:cNvGrpSpPr/>
          <p:nvPr/>
        </p:nvGrpSpPr>
        <p:grpSpPr>
          <a:xfrm>
            <a:off x="5324372" y="2849365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2DD76F-01C2-E111-9D62-326106AC152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18ECEF9-6077-08AE-0E35-495E66ACD1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7D7B80-0699-81A0-4ED6-6C6F23BB131A}"/>
              </a:ext>
            </a:extLst>
          </p:cNvPr>
          <p:cNvGrpSpPr/>
          <p:nvPr/>
        </p:nvGrpSpPr>
        <p:grpSpPr>
          <a:xfrm>
            <a:off x="4248887" y="3227474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181495-48DE-FE1D-1453-2AC0AC337BF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E1D061A-5F1D-C815-4DE9-DED12927F8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F27FB3-B05B-0FDE-960D-087D80481ED6}"/>
              </a:ext>
            </a:extLst>
          </p:cNvPr>
          <p:cNvGrpSpPr/>
          <p:nvPr/>
        </p:nvGrpSpPr>
        <p:grpSpPr>
          <a:xfrm>
            <a:off x="2963598" y="3825841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324433-C274-0295-82D2-36FB227DEA1E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ED2A57C-02A2-256E-82B9-2FD650864D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FE8F00-8FD5-7B16-1D71-B0D8386EFAF8}"/>
              </a:ext>
            </a:extLst>
          </p:cNvPr>
          <p:cNvGrpSpPr/>
          <p:nvPr/>
        </p:nvGrpSpPr>
        <p:grpSpPr>
          <a:xfrm>
            <a:off x="5646843" y="4877381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05B5FF-3A08-0981-21D3-7699BC9293F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2673A6D-F1B5-6437-29C3-9B7EE42AA3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795BCB-04D4-83F4-D196-67175EA6BF18}"/>
              </a:ext>
            </a:extLst>
          </p:cNvPr>
          <p:cNvGrpSpPr/>
          <p:nvPr/>
        </p:nvGrpSpPr>
        <p:grpSpPr>
          <a:xfrm>
            <a:off x="4483407" y="5251901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D57836-506B-E034-7BFB-AB3BCCF933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DDBFC21-BC54-6968-446E-BBCC9DE14D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419574-FD24-8A50-F271-89CCF9B37094}"/>
              </a:ext>
            </a:extLst>
          </p:cNvPr>
          <p:cNvGrpSpPr/>
          <p:nvPr/>
        </p:nvGrpSpPr>
        <p:grpSpPr>
          <a:xfrm>
            <a:off x="5613454" y="580134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6692DD-80EC-5CC0-BBDE-3B6BDE7F497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B2EA7C6-3CDA-0A08-2430-4DD6AB270B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ECF29E6-44EB-21F3-E57D-59180B4AFA41}"/>
              </a:ext>
            </a:extLst>
          </p:cNvPr>
          <p:cNvGrpSpPr/>
          <p:nvPr/>
        </p:nvGrpSpPr>
        <p:grpSpPr>
          <a:xfrm>
            <a:off x="3593185" y="4192405"/>
            <a:ext cx="1076632" cy="369332"/>
            <a:chOff x="2157212" y="5356391"/>
            <a:chExt cx="107663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3C98514-139A-8D60-C8CD-583ECDA1474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0EA390A-489F-E39C-3391-C9A8486F90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5BEDF82-7C6E-0157-4BF0-27B9FF073A20}"/>
              </a:ext>
            </a:extLst>
          </p:cNvPr>
          <p:cNvGrpSpPr/>
          <p:nvPr/>
        </p:nvGrpSpPr>
        <p:grpSpPr>
          <a:xfrm>
            <a:off x="6232522" y="5988392"/>
            <a:ext cx="1076632" cy="369332"/>
            <a:chOff x="2157212" y="5356391"/>
            <a:chExt cx="1076632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5EECB35-DB1B-96B4-95FA-0E507F703AC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341D2AB-EF52-4B4C-12CD-7F9E706718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776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9A190F-FBD9-FF9C-324E-00BEB2581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338913"/>
            <a:ext cx="6114286" cy="5200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7837EAB-B3FB-4742-9E8C-A4B1A73D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plot_polynomial.py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7A1658-10C6-472E-AA5A-77AF3B414130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11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Cartesian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98988" y="1821585"/>
            <a:ext cx="2184400" cy="10731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Created by René Descartes in 1637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88" y="3025631"/>
            <a:ext cx="2200000" cy="27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919" y="1825624"/>
            <a:ext cx="4242112" cy="4242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108" y="1985691"/>
            <a:ext cx="4249862" cy="43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0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285" y="3241813"/>
            <a:ext cx="3060362" cy="3029758"/>
          </a:xfrm>
          <a:prstGeom prst="rect">
            <a:avLst/>
          </a:prstGeom>
        </p:spPr>
      </p:pic>
      <p:sp>
        <p:nvSpPr>
          <p:cNvPr id="3" name="Oval 2"/>
          <p:cNvSpPr>
            <a:spLocks/>
          </p:cNvSpPr>
          <p:nvPr/>
        </p:nvSpPr>
        <p:spPr>
          <a:xfrm>
            <a:off x="7163426" y="4122326"/>
            <a:ext cx="242036" cy="2404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∗ </m:t>
                          </m:r>
                          <m:func>
                            <m:func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344" y="3504640"/>
                <a:ext cx="3550200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106179" y="1779301"/>
            <a:ext cx="4166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radius and an angle (theta)</a:t>
            </a:r>
          </a:p>
          <a:p>
            <a:pPr algn="ctr"/>
            <a:r>
              <a:rPr lang="en-US" sz="2400" dirty="0"/>
              <a:t>make a 2D polar coordinate</a:t>
            </a:r>
          </a:p>
        </p:txBody>
      </p:sp>
    </p:spTree>
    <p:extLst>
      <p:ext uri="{BB962C8B-B14F-4D97-AF65-F5344CB8AC3E}">
        <p14:creationId xmlns:p14="http://schemas.microsoft.com/office/powerpoint/2010/main" val="119094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2-D equations using the Python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module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Relate the pyplot </a:t>
            </a:r>
            <a:r>
              <a:rPr lang="en-US" sz="2400" b="1" dirty="0"/>
              <a:t>figure</a:t>
            </a:r>
            <a:r>
              <a:rPr lang="en-US" sz="2400" dirty="0"/>
              <a:t> object to its </a:t>
            </a:r>
            <a:r>
              <a:rPr lang="en-US" sz="2400" b="1" dirty="0"/>
              <a:t>axes</a:t>
            </a:r>
            <a:r>
              <a:rPr lang="en-US" sz="2400" dirty="0"/>
              <a:t> object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how to decorate plots with titles, labels, grids, etc.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</a:t>
            </a:r>
            <a:r>
              <a:rPr lang="en-US" sz="2400" b="1" dirty="0">
                <a:solidFill>
                  <a:srgbClr val="7030A0"/>
                </a:solidFill>
              </a:rPr>
              <a:t>vectorized</a:t>
            </a:r>
            <a:r>
              <a:rPr lang="en-US" sz="2400" dirty="0"/>
              <a:t> operations that implicitly operate on an entire NumPy </a:t>
            </a:r>
            <a:r>
              <a:rPr lang="en-US" sz="2400" b="1" dirty="0"/>
              <a:t>array</a:t>
            </a:r>
            <a:r>
              <a:rPr lang="en-US" sz="2400" dirty="0"/>
              <a:t> with just one algebraic expression</a:t>
            </a:r>
            <a:endParaRPr lang="en-US" sz="2400" b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package to do exact </a:t>
            </a:r>
            <a:r>
              <a:rPr lang="en-US" sz="2400" b="1" dirty="0">
                <a:solidFill>
                  <a:srgbClr val="0070C0"/>
                </a:solidFill>
              </a:rPr>
              <a:t>symbolic</a:t>
            </a:r>
            <a:r>
              <a:rPr lang="en-US" sz="2400" dirty="0"/>
              <a:t> (analytic) calculus (limits, derivatives, integrals, etc.)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Plot parametric equations using </a:t>
            </a:r>
            <a:r>
              <a:rPr lang="en-US" sz="2400" dirty="0">
                <a:solidFill>
                  <a:srgbClr val="FF0000"/>
                </a:solidFill>
              </a:rPr>
              <a:t>polar graphs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Combine </a:t>
            </a:r>
            <a:r>
              <a:rPr lang="en-US" sz="2400" b="1" dirty="0"/>
              <a:t>multiple plots </a:t>
            </a:r>
            <a:r>
              <a:rPr lang="en-US" sz="2400" dirty="0"/>
              <a:t>into a single output window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586" y="2240245"/>
            <a:ext cx="3797817" cy="37978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49" y="1555736"/>
            <a:ext cx="2808844" cy="247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94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365" y="1287069"/>
            <a:ext cx="5251844" cy="5251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Polar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36893" y="1213399"/>
            <a:ext cx="2312377" cy="2289253"/>
            <a:chOff x="2359625" y="4149292"/>
            <a:chExt cx="2312377" cy="228925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9625" y="4149292"/>
              <a:ext cx="2312377" cy="2289253"/>
            </a:xfrm>
            <a:prstGeom prst="rect">
              <a:avLst/>
            </a:prstGeom>
          </p:spPr>
        </p:pic>
        <p:sp>
          <p:nvSpPr>
            <p:cNvPr id="3" name="Oval 2"/>
            <p:cNvSpPr>
              <a:spLocks/>
            </p:cNvSpPr>
            <p:nvPr/>
          </p:nvSpPr>
          <p:spPr>
            <a:xfrm>
              <a:off x="4364445" y="4833982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Angles are measured in</a:t>
                </a:r>
              </a:p>
              <a:p>
                <a:pPr algn="ctr"/>
                <a:r>
                  <a:rPr lang="en-US" sz="2400" b="1" dirty="0">
                    <a:solidFill>
                      <a:srgbClr val="FF0000"/>
                    </a:solidFill>
                  </a:rPr>
                  <a:t>radians</a:t>
                </a:r>
              </a:p>
              <a:p>
                <a:pPr algn="ctr"/>
                <a:r>
                  <a:rPr lang="en-US" sz="2400" dirty="0"/>
                  <a:t>(0 ≤ </a:t>
                </a:r>
                <a:r>
                  <a:rPr lang="el-GR" sz="2400" dirty="0"/>
                  <a:t>θ</a:t>
                </a:r>
                <a:r>
                  <a:rPr lang="en-US" sz="2400" dirty="0"/>
                  <a:t> ≤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70" y="4199861"/>
                <a:ext cx="2732567" cy="1569660"/>
              </a:xfrm>
              <a:prstGeom prst="rect">
                <a:avLst/>
              </a:prstGeom>
              <a:blipFill rotWithShape="0">
                <a:blip r:embed="rId5"/>
                <a:stretch>
                  <a:fillRect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864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0957B-4BD4-DA41-1808-BDB84F13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571" y="1636275"/>
            <a:ext cx="4942857" cy="455238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77EF261-6FD6-5A6B-3BA7-ABFF57F083EB}"/>
              </a:ext>
            </a:extLst>
          </p:cNvPr>
          <p:cNvGrpSpPr/>
          <p:nvPr/>
        </p:nvGrpSpPr>
        <p:grpSpPr>
          <a:xfrm>
            <a:off x="4005412" y="1921397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9862184-C14F-541D-BF92-562838B5E9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2E1F98-1C1F-B425-C959-FB5A5F58288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0A4AF2-F983-73C3-37C4-1BC1D280E536}"/>
              </a:ext>
            </a:extLst>
          </p:cNvPr>
          <p:cNvGrpSpPr/>
          <p:nvPr/>
        </p:nvGrpSpPr>
        <p:grpSpPr>
          <a:xfrm>
            <a:off x="6846049" y="2185450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CBF2361-4975-0579-1040-85D5306891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124DF3-5C5C-214B-3785-81CDB8580A34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DBF9A1-A1B9-1B91-23EB-2584AC2096DE}"/>
              </a:ext>
            </a:extLst>
          </p:cNvPr>
          <p:cNvGrpSpPr/>
          <p:nvPr/>
        </p:nvGrpSpPr>
        <p:grpSpPr>
          <a:xfrm>
            <a:off x="5474448" y="2569177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F48DA9-F688-B9C5-B850-213A5E2153E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5F68DFC-B764-9227-01E7-3A4538D4D4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7DAFDC3-F29A-7279-8F3C-FE350A44390C}"/>
              </a:ext>
            </a:extLst>
          </p:cNvPr>
          <p:cNvGrpSpPr/>
          <p:nvPr/>
        </p:nvGrpSpPr>
        <p:grpSpPr>
          <a:xfrm>
            <a:off x="4020406" y="3231758"/>
            <a:ext cx="1064340" cy="369332"/>
            <a:chOff x="3647644" y="5421073"/>
            <a:chExt cx="1064340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22A3B64-A553-2FF9-C1D5-E7FAB4780F7D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1DC61FF-FC4D-8340-F021-E23BACCD9E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4A5E122-B94A-E49B-9A35-B43809C55394}"/>
              </a:ext>
            </a:extLst>
          </p:cNvPr>
          <p:cNvGrpSpPr/>
          <p:nvPr/>
        </p:nvGrpSpPr>
        <p:grpSpPr>
          <a:xfrm>
            <a:off x="6853545" y="3745276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EE946A5-56AC-91A7-C434-AFF65165490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98743B1-D48F-39AB-B8C6-87F3E5A69F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A71E2F5-8963-C2D1-337B-259202E7045E}"/>
              </a:ext>
            </a:extLst>
          </p:cNvPr>
          <p:cNvGrpSpPr/>
          <p:nvPr/>
        </p:nvGrpSpPr>
        <p:grpSpPr>
          <a:xfrm>
            <a:off x="3653141" y="4779753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C913C9-988C-C7DC-9483-2BF5B4B77FC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5737624-063E-0218-AA39-136DC6892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DA38DCD-519C-693D-26C4-0CB4696EB226}"/>
              </a:ext>
            </a:extLst>
          </p:cNvPr>
          <p:cNvGrpSpPr/>
          <p:nvPr/>
        </p:nvGrpSpPr>
        <p:grpSpPr>
          <a:xfrm>
            <a:off x="5704138" y="516244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9A6F12D-1296-7875-3E73-9D592F20462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5B75763-9638-E5AE-BE13-EB616DAF14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8F15F71-C08A-CC1E-83E5-3FB3D5446AF1}"/>
              </a:ext>
            </a:extLst>
          </p:cNvPr>
          <p:cNvGrpSpPr/>
          <p:nvPr/>
        </p:nvGrpSpPr>
        <p:grpSpPr>
          <a:xfrm>
            <a:off x="5153484" y="5839817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9F63E5B-B79A-0C2F-28F8-B1E6699CFCD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5A4A0F5-6099-9B87-B63B-0869A4CE2E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1E5171F-AE33-BF5B-B7D8-4ED9F594D771}"/>
              </a:ext>
            </a:extLst>
          </p:cNvPr>
          <p:cNvGrpSpPr/>
          <p:nvPr/>
        </p:nvGrpSpPr>
        <p:grpSpPr>
          <a:xfrm>
            <a:off x="4627506" y="4101398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9CD256-EF89-30CA-69F6-BE7E3DC842B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7D2F580-E7A2-795D-E840-A7508DB1A1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066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0C1C87B-6A80-6DA2-604C-37280F1D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06369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plot_circle.py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3B6B9792-3B23-48CA-A0C2-B4C9002068FF}"/>
              </a:ext>
            </a:extLst>
          </p:cNvPr>
          <p:cNvSpPr/>
          <p:nvPr/>
        </p:nvSpPr>
        <p:spPr>
          <a:xfrm>
            <a:off x="6470345" y="2168779"/>
            <a:ext cx="1619146" cy="788274"/>
          </a:xfrm>
          <a:prstGeom prst="wedgeRectCallout">
            <a:avLst>
              <a:gd name="adj1" fmla="val -70373"/>
              <a:gd name="adj2" fmla="val 44299"/>
            </a:avLst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That looks like a circle!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28FC5-A372-4F59-AE26-BE3D9A1C289D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62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Various Colors in </a:t>
            </a:r>
            <a:r>
              <a:rPr lang="en-US" sz="3200" b="1" dirty="0">
                <a:latin typeface="+mn-lt"/>
              </a:rPr>
              <a:t>RGB</a:t>
            </a:r>
            <a:r>
              <a:rPr lang="en-US" sz="3200" dirty="0">
                <a:latin typeface="+mn-lt"/>
              </a:rPr>
              <a:t> Values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62" y="1419227"/>
            <a:ext cx="7515393" cy="498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41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latin typeface="+mn-lt"/>
              </a:rPr>
              <a:t>Predefined</a:t>
            </a:r>
            <a:r>
              <a:rPr lang="en-US" sz="3200" dirty="0">
                <a:latin typeface="+mn-lt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+mn-lt"/>
              </a:rPr>
              <a:t>Color “Names”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90" y="1280609"/>
            <a:ext cx="7758620" cy="53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575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769" y="365126"/>
            <a:ext cx="8124581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Alpha Blending = Opacity</a:t>
            </a:r>
            <a:endParaRPr lang="en-US" sz="32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97" y="1820985"/>
            <a:ext cx="5875407" cy="23795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5938" y="4552929"/>
            <a:ext cx="6275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Alpha = 0 means fully transparent (see through)</a:t>
            </a:r>
          </a:p>
          <a:p>
            <a:r>
              <a:rPr lang="en-US" sz="2400" dirty="0"/>
              <a:t>Alpha = 255 means fully opaque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7637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Drawing the Olympic 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0" y="1947862"/>
            <a:ext cx="8069952" cy="3921492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415282" y="2894925"/>
            <a:ext cx="2686066" cy="411838"/>
            <a:chOff x="4415282" y="2894925"/>
            <a:chExt cx="2686066" cy="411838"/>
          </a:xfrm>
        </p:grpSpPr>
        <p:sp>
          <p:nvSpPr>
            <p:cNvPr id="13" name="Rectangle 1"/>
            <p:cNvSpPr>
              <a:spLocks noChangeArrowheads="1"/>
            </p:cNvSpPr>
            <p:nvPr/>
          </p:nvSpPr>
          <p:spPr bwMode="auto">
            <a:xfrm>
              <a:off x="5159435" y="2894925"/>
              <a:ext cx="1197764" cy="3693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4415282" y="3297240"/>
              <a:ext cx="2686066" cy="9523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693183" y="3232577"/>
            <a:ext cx="470382" cy="1352061"/>
            <a:chOff x="2693183" y="3232577"/>
            <a:chExt cx="470382" cy="1352061"/>
          </a:xfrm>
        </p:grpSpPr>
        <p:sp>
          <p:nvSpPr>
            <p:cNvPr id="12" name="Rectangle 1"/>
            <p:cNvSpPr>
              <a:spLocks noChangeArrowheads="1"/>
            </p:cNvSpPr>
            <p:nvPr/>
          </p:nvSpPr>
          <p:spPr bwMode="auto">
            <a:xfrm rot="16200000">
              <a:off x="2236648" y="3708553"/>
              <a:ext cx="131318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y_offset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159659" y="3232577"/>
              <a:ext cx="3906" cy="135206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139267" y="3160396"/>
            <a:ext cx="504616" cy="27699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(0,0)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965426" y="4455493"/>
            <a:ext cx="2319030" cy="450667"/>
            <a:chOff x="3965426" y="4455493"/>
            <a:chExt cx="2319030" cy="450667"/>
          </a:xfrm>
        </p:grpSpPr>
        <p:sp>
          <p:nvSpPr>
            <p:cNvPr id="11" name="Rectangle 1"/>
            <p:cNvSpPr>
              <a:spLocks noChangeArrowheads="1"/>
            </p:cNvSpPr>
            <p:nvPr/>
          </p:nvSpPr>
          <p:spPr bwMode="auto">
            <a:xfrm>
              <a:off x="3965426" y="4506050"/>
              <a:ext cx="2319030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</a:rPr>
                <a:t>x_offset / 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4416752" y="4455493"/>
              <a:ext cx="1416379" cy="8051"/>
            </a:xfrm>
            <a:prstGeom prst="line">
              <a:avLst/>
            </a:prstGeom>
            <a:ln w="76200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497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B524CA-D391-87DD-DEA2-B165E012A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332" y="1831022"/>
            <a:ext cx="7123336" cy="4270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C90AB2-B8EF-3785-B409-BE45B804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37" y="1468581"/>
            <a:ext cx="3431497" cy="16768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1453F62-ADE3-062D-75DF-A44419414B6F}"/>
              </a:ext>
            </a:extLst>
          </p:cNvPr>
          <p:cNvGrpSpPr/>
          <p:nvPr/>
        </p:nvGrpSpPr>
        <p:grpSpPr>
          <a:xfrm>
            <a:off x="6618005" y="4143420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DF7AD6-7178-B54C-EE2A-B9490D207C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982677-0A54-53A7-BE7C-0EB78A13D06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52B51D-1621-600D-0570-1F1743B6C7E9}"/>
              </a:ext>
            </a:extLst>
          </p:cNvPr>
          <p:cNvGrpSpPr/>
          <p:nvPr/>
        </p:nvGrpSpPr>
        <p:grpSpPr>
          <a:xfrm>
            <a:off x="7948379" y="4605254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6422367-C3DD-6B82-C281-0E8C99962C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58AA8B-1F31-F70E-A595-24312E6050C8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36A154-EB24-D254-0153-6F26F5A3FAC8}"/>
              </a:ext>
            </a:extLst>
          </p:cNvPr>
          <p:cNvGrpSpPr/>
          <p:nvPr/>
        </p:nvGrpSpPr>
        <p:grpSpPr>
          <a:xfrm>
            <a:off x="4596610" y="5291821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F9553E-F2B1-1CCC-1ED7-EBACD88A4C4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58DFDD-095C-F44F-921F-68BA3EB89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E3EB7FA-46EB-0E40-5291-00F47FFC4DDB}"/>
              </a:ext>
            </a:extLst>
          </p:cNvPr>
          <p:cNvGrpSpPr/>
          <p:nvPr/>
        </p:nvGrpSpPr>
        <p:grpSpPr>
          <a:xfrm>
            <a:off x="3553708" y="5528952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CD7AC93-7C0E-792B-BA03-07ECBAD029D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F8FF8BE-4051-270F-8D62-864B41C11D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AEB8AE-9813-E79F-9B9C-A4FE6663A96F}"/>
              </a:ext>
            </a:extLst>
          </p:cNvPr>
          <p:cNvGrpSpPr/>
          <p:nvPr/>
        </p:nvGrpSpPr>
        <p:grpSpPr>
          <a:xfrm>
            <a:off x="2872737" y="5754821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185B09-1D79-1DF9-CC83-3BD2469D599C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E5109-821E-3CAD-8861-288F40FD15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C0E47A63-419F-D299-E71E-48130F4DF843}"/>
              </a:ext>
            </a:extLst>
          </p:cNvPr>
          <p:cNvSpPr/>
          <p:nvPr/>
        </p:nvSpPr>
        <p:spPr>
          <a:xfrm>
            <a:off x="1401823" y="3218256"/>
            <a:ext cx="2617838" cy="641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D97FF3A-3C35-2012-5318-9907004F5E7B}"/>
              </a:ext>
            </a:extLst>
          </p:cNvPr>
          <p:cNvCxnSpPr>
            <a:cxnSpLocks/>
            <a:stCxn id="12" idx="2"/>
            <a:endCxn id="46" idx="3"/>
          </p:cNvCxnSpPr>
          <p:nvPr/>
        </p:nvCxnSpPr>
        <p:spPr>
          <a:xfrm rot="5400000">
            <a:off x="5342203" y="1822850"/>
            <a:ext cx="393643" cy="303872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9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EF0401-AC7E-6F10-6B2D-51780E427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68581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plot_rings.py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08A033-FA31-45FC-9C52-C81FC05D4958}"/>
              </a:ext>
            </a:extLst>
          </p:cNvPr>
          <p:cNvSpPr txBox="1"/>
          <p:nvPr/>
        </p:nvSpPr>
        <p:spPr>
          <a:xfrm>
            <a:off x="7942006" y="5023527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18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73E1F1E-20BF-42B2-B9AE-F806AB3C9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852" y="1277939"/>
            <a:ext cx="5658294" cy="53662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https://matplotlib.org</a:t>
            </a: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06B530-5900-415F-8909-0D3FE4F41FDB}"/>
              </a:ext>
            </a:extLst>
          </p:cNvPr>
          <p:cNvSpPr/>
          <p:nvPr/>
        </p:nvSpPr>
        <p:spPr>
          <a:xfrm>
            <a:off x="1799303" y="3156156"/>
            <a:ext cx="4564626" cy="250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9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262" y="1364226"/>
            <a:ext cx="3464396" cy="3849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937" y="1381391"/>
            <a:ext cx="2920868" cy="23434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421" y="4039722"/>
            <a:ext cx="2247900" cy="2105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6583" y="1634853"/>
            <a:ext cx="4210835" cy="500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4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09" y="2123768"/>
            <a:ext cx="7771783" cy="30529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Line Callout 2 6"/>
              <p:cNvSpPr/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The two parameters </a:t>
                </a:r>
                <a:r>
                  <a:rPr lang="en-US" b="1" dirty="0">
                    <a:solidFill>
                      <a:schemeClr val="tx1"/>
                    </a:solidFill>
                  </a:rPr>
                  <a:t>a, n</a:t>
                </a:r>
                <a:r>
                  <a:rPr lang="en-US" dirty="0">
                    <a:solidFill>
                      <a:schemeClr val="tx1"/>
                    </a:solidFill>
                  </a:rPr>
                  <a:t> are used to calculate the current radius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sweeps the circle</a:t>
                </a:r>
              </a:p>
            </p:txBody>
          </p:sp>
        </mc:Choice>
        <mc:Fallback xmlns="">
          <p:sp>
            <p:nvSpPr>
              <p:cNvPr id="7" name="Line Callout 2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10" y="5364480"/>
                <a:ext cx="2526030" cy="1244764"/>
              </a:xfrm>
              <a:prstGeom prst="borderCallout2">
                <a:avLst>
                  <a:gd name="adj1" fmla="val 13934"/>
                  <a:gd name="adj2" fmla="val -8844"/>
                  <a:gd name="adj3" fmla="val -48685"/>
                  <a:gd name="adj4" fmla="val -23589"/>
                  <a:gd name="adj5" fmla="val -63575"/>
                  <a:gd name="adj6" fmla="val -44720"/>
                </a:avLst>
              </a:prstGeom>
              <a:blipFill rotWithShape="0">
                <a:blip r:embed="rId4"/>
                <a:stretch>
                  <a:fillRect r="-1327" b="-2655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095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978" y="1700651"/>
            <a:ext cx="4762500" cy="44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01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9CD80D-3832-F79D-3084-A23DE4496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31119"/>
            <a:ext cx="6800000" cy="146666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B28C7FAA-DFF7-1F6A-9E43-0E79FE4C87AE}"/>
              </a:ext>
            </a:extLst>
          </p:cNvPr>
          <p:cNvGrpSpPr/>
          <p:nvPr/>
        </p:nvGrpSpPr>
        <p:grpSpPr>
          <a:xfrm>
            <a:off x="7273266" y="3054993"/>
            <a:ext cx="1076632" cy="369332"/>
            <a:chOff x="4968362" y="2079211"/>
            <a:chExt cx="1076632" cy="36933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9001AFD-422E-3346-BCF6-0318E42B57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8C2709A-1CCB-9E32-949D-7804160706AF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22DD21-EBE1-B215-69AF-9A6F28B244C5}"/>
              </a:ext>
            </a:extLst>
          </p:cNvPr>
          <p:cNvGrpSpPr/>
          <p:nvPr/>
        </p:nvGrpSpPr>
        <p:grpSpPr>
          <a:xfrm>
            <a:off x="7267416" y="3319411"/>
            <a:ext cx="1076632" cy="369332"/>
            <a:chOff x="4704120" y="2356972"/>
            <a:chExt cx="1076632" cy="369332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37AF4C5-890D-6A0E-9814-57AA5DBF5F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F51CCE0-8CE1-D2BB-340F-92CDD357A816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58CFAF-D1D6-F679-93AC-14BBC1316725}"/>
              </a:ext>
            </a:extLst>
          </p:cNvPr>
          <p:cNvGrpSpPr/>
          <p:nvPr/>
        </p:nvGrpSpPr>
        <p:grpSpPr>
          <a:xfrm>
            <a:off x="2037828" y="3584811"/>
            <a:ext cx="1068643" cy="369332"/>
            <a:chOff x="3647644" y="4910075"/>
            <a:chExt cx="1068643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D927718-7D17-AFA7-13B6-CC4DB5FE74DB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74E4A90-D847-9FD2-D491-9743BCB2E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E40BC8B-0BC2-B7E6-2B52-3AF82ED8DF04}"/>
              </a:ext>
            </a:extLst>
          </p:cNvPr>
          <p:cNvGrpSpPr/>
          <p:nvPr/>
        </p:nvGrpSpPr>
        <p:grpSpPr>
          <a:xfrm>
            <a:off x="2252655" y="3861810"/>
            <a:ext cx="1064340" cy="369332"/>
            <a:chOff x="3647644" y="5421073"/>
            <a:chExt cx="1064340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7D75AEB-A13B-84CA-B166-A59E9574A809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9004148-C7E9-3CC5-9CC7-27DD4B87F8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790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4DD6D5-CF46-D695-736B-291ECC9A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04" y="1692032"/>
            <a:ext cx="7247619" cy="420952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5E7C172-FE99-0D16-EDBB-ED3EEC078A13}"/>
              </a:ext>
            </a:extLst>
          </p:cNvPr>
          <p:cNvGrpSpPr/>
          <p:nvPr/>
        </p:nvGrpSpPr>
        <p:grpSpPr>
          <a:xfrm>
            <a:off x="6051572" y="1928059"/>
            <a:ext cx="1076632" cy="369332"/>
            <a:chOff x="4968362" y="2079211"/>
            <a:chExt cx="1076632" cy="36933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A08909D-530F-B4F9-B104-A19D686E06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741F0E-5A0C-DC52-393A-42DC7574509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955D36-EA3D-EAA2-4A1B-822AEC363BBF}"/>
              </a:ext>
            </a:extLst>
          </p:cNvPr>
          <p:cNvGrpSpPr/>
          <p:nvPr/>
        </p:nvGrpSpPr>
        <p:grpSpPr>
          <a:xfrm>
            <a:off x="5791322" y="2456752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B0D28C0-6EAB-740D-8FFE-338F8B4409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DE5B55-5BCB-E231-4647-20268ED6397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AA2590-542B-6A17-EF6B-DC1068CDEE95}"/>
              </a:ext>
            </a:extLst>
          </p:cNvPr>
          <p:cNvGrpSpPr/>
          <p:nvPr/>
        </p:nvGrpSpPr>
        <p:grpSpPr>
          <a:xfrm>
            <a:off x="6583724" y="2709375"/>
            <a:ext cx="1068643" cy="369332"/>
            <a:chOff x="3647644" y="4910075"/>
            <a:chExt cx="1068643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2D8D932-9D34-C219-0F3B-34306D70238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4A57CA5-D7A1-10B0-BF4A-0F003DDA9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044CA64-DFBC-F6AC-3704-33982B4733A5}"/>
              </a:ext>
            </a:extLst>
          </p:cNvPr>
          <p:cNvGrpSpPr/>
          <p:nvPr/>
        </p:nvGrpSpPr>
        <p:grpSpPr>
          <a:xfrm>
            <a:off x="6232873" y="2980769"/>
            <a:ext cx="1064340" cy="369332"/>
            <a:chOff x="3647644" y="5421073"/>
            <a:chExt cx="1064340" cy="3693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FD31A2-9A63-2CDF-A6CE-A4EA15753D2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EC53C1D-1CAE-5D80-8910-EDC8ADEFB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D563F5E-4D92-97B8-A9D6-55E7D0CB55E2}"/>
              </a:ext>
            </a:extLst>
          </p:cNvPr>
          <p:cNvGrpSpPr/>
          <p:nvPr/>
        </p:nvGrpSpPr>
        <p:grpSpPr>
          <a:xfrm>
            <a:off x="7862210" y="3229344"/>
            <a:ext cx="1068643" cy="369332"/>
            <a:chOff x="3647644" y="5359159"/>
            <a:chExt cx="1068643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01CEBCD-22E2-EFD4-02A8-61735FA54CBB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DCEE6B4-4C37-A93E-B7D5-69A088F7EA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5B498C2-8FF4-B032-C10F-3517462EF6D3}"/>
              </a:ext>
            </a:extLst>
          </p:cNvPr>
          <p:cNvGrpSpPr/>
          <p:nvPr/>
        </p:nvGrpSpPr>
        <p:grpSpPr>
          <a:xfrm>
            <a:off x="6269670" y="4304203"/>
            <a:ext cx="1076632" cy="369332"/>
            <a:chOff x="2157212" y="5356391"/>
            <a:chExt cx="1076632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24B868-96C3-606C-EEB4-8DD9924CF05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BBDA2CD-BA16-6B6D-6C61-5F5D31A138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DA45F2-263C-2C11-8E73-FA26F054DD49}"/>
              </a:ext>
            </a:extLst>
          </p:cNvPr>
          <p:cNvGrpSpPr/>
          <p:nvPr/>
        </p:nvGrpSpPr>
        <p:grpSpPr>
          <a:xfrm>
            <a:off x="4273346" y="5055940"/>
            <a:ext cx="1076632" cy="369332"/>
            <a:chOff x="2157212" y="5356391"/>
            <a:chExt cx="1076632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7BF83-A678-7845-1C2C-89BDB2F49277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836D7C8-AF55-3127-0DBA-073F79CC92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58988E-7652-A489-FA68-6E2DABA90CCC}"/>
              </a:ext>
            </a:extLst>
          </p:cNvPr>
          <p:cNvGrpSpPr/>
          <p:nvPr/>
        </p:nvGrpSpPr>
        <p:grpSpPr>
          <a:xfrm>
            <a:off x="2896141" y="5314168"/>
            <a:ext cx="1076632" cy="369332"/>
            <a:chOff x="2157212" y="5356391"/>
            <a:chExt cx="1076632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0B46154-047A-49CE-4B3C-B75E8166538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88510CE-52DD-AE32-34CA-87FE3A0E52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4BFFA02-FE8B-F31B-57E3-0A09CC83ADFC}"/>
              </a:ext>
            </a:extLst>
          </p:cNvPr>
          <p:cNvGrpSpPr/>
          <p:nvPr/>
        </p:nvGrpSpPr>
        <p:grpSpPr>
          <a:xfrm>
            <a:off x="5909907" y="3747795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FB46F78-C2C0-46CB-78A3-6AFFC78A85B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9175CA1-6BB4-A0E0-F6AE-B467EA0BE3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31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plot_rose_curves.py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DFE89E-10E4-F8FD-71A6-F7CF311A9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53" name="Speech Bubble: Rectangle with Corners Rounded 52">
            <a:extLst>
              <a:ext uri="{FF2B5EF4-FFF2-40B4-BE49-F238E27FC236}">
                <a16:creationId xmlns:a16="http://schemas.microsoft.com/office/drawing/2014/main" id="{EF08333B-27B6-D45B-8AB0-D6CF9F3FD432}"/>
              </a:ext>
            </a:extLst>
          </p:cNvPr>
          <p:cNvSpPr/>
          <p:nvPr/>
        </p:nvSpPr>
        <p:spPr>
          <a:xfrm>
            <a:off x="7224697" y="333244"/>
            <a:ext cx="1686394" cy="1139254"/>
          </a:xfrm>
          <a:prstGeom prst="wedgeRoundRectCallout">
            <a:avLst>
              <a:gd name="adj1" fmla="val -58166"/>
              <a:gd name="adj2" fmla="val 723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Don't forget to close the plot window after each run!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65A44C-6533-01D7-22C6-CE14A28FA60D}"/>
                  </a:ext>
                </a:extLst>
              </p:cNvPr>
              <p:cNvSpPr txBox="1"/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F65A44C-6533-01D7-22C6-CE14A28FA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302411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267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4657BC-0A95-7CEB-DC1D-E5C5B967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Uncomment</a:t>
            </a:r>
            <a:r>
              <a:rPr lang="en-US" sz="3200" dirty="0">
                <a:latin typeface="+mn-lt"/>
              </a:rPr>
              <a:t> Line 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8C1136-D5A5-A6C7-EC04-B7E4D48940B4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8C1136-D5A5-A6C7-EC04-B7E4D4894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A993D-D703-5553-0523-791172042251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3A993D-D703-5553-0523-791172042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66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DAD28A-9C2D-C541-BADF-427002B2C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Uncomment</a:t>
            </a:r>
            <a:r>
              <a:rPr lang="en-US" sz="3200" dirty="0">
                <a:latin typeface="+mn-lt"/>
              </a:rPr>
              <a:t> Line 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9E6B18-B334-DD3F-715D-066493AE03AE}"/>
                  </a:ext>
                </a:extLst>
              </p:cNvPr>
              <p:cNvSpPr txBox="1"/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00FF"/>
                            </a:solidFill>
                          </a:ln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00FF"/>
                                    </a:solidFill>
                                  </a:ln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00FF"/>
                                </a:solidFill>
                              </a:ln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+4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00FF"/>
                    </a:solidFill>
                  </a:ln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9E6B18-B334-DD3F-715D-066493AE0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2295037"/>
                <a:ext cx="1850699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44C1-EAE3-407F-471D-52FB15DE5C05}"/>
                  </a:ext>
                </a:extLst>
              </p:cNvPr>
              <p:cNvSpPr txBox="1"/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007500"/>
                            </a:solidFill>
                          </a:ln>
                          <a:solidFill>
                            <a:srgbClr val="0076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rgbClr val="007500"/>
                                    </a:solidFill>
                                  </a:ln>
                                  <a:solidFill>
                                    <a:srgbClr val="0076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007500"/>
                                </a:solidFill>
                              </a:ln>
                              <a:solidFill>
                                <a:srgbClr val="007600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500"/>
                    </a:solidFill>
                  </a:ln>
                  <a:solidFill>
                    <a:srgbClr val="0076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4944C1-EAE3-407F-471D-52FB15DE5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2668663"/>
                <a:ext cx="2272930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ACCFE-E2EA-422E-F73E-5BC0A7797D36}"/>
                  </a:ext>
                </a:extLst>
              </p:cNvPr>
              <p:cNvSpPr txBox="1"/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ACCFE-E2EA-422E-F73E-5BC0A7797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49" y="3035426"/>
                <a:ext cx="2006190" cy="622350"/>
              </a:xfrm>
              <a:prstGeom prst="rect">
                <a:avLst/>
              </a:prstGeom>
              <a:blipFill>
                <a:blip r:embed="rId5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40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8EA07D9-B379-A826-9A5F-6ABAA561D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02" y="1596427"/>
            <a:ext cx="5305395" cy="45120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Comment Out</a:t>
            </a:r>
            <a:r>
              <a:rPr lang="en-US" sz="3200" dirty="0">
                <a:latin typeface="+mn-lt"/>
              </a:rPr>
              <a:t> Lines 18-20</a:t>
            </a:r>
            <a:br>
              <a:rPr lang="en-US" sz="3200" dirty="0">
                <a:latin typeface="+mn-lt"/>
              </a:rPr>
            </a:br>
            <a:r>
              <a:rPr lang="en-US" sz="3200" b="1" dirty="0">
                <a:solidFill>
                  <a:srgbClr val="00B050"/>
                </a:solidFill>
                <a:latin typeface="+mn-lt"/>
              </a:rPr>
              <a:t>Uncomment</a:t>
            </a:r>
            <a:r>
              <a:rPr lang="en-US" sz="3200" dirty="0">
                <a:latin typeface="+mn-lt"/>
              </a:rPr>
              <a:t> Line 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865D9F-AE5E-EA9D-E42C-EF845FA54E16}"/>
                  </a:ext>
                </a:extLst>
              </p:cNvPr>
              <p:cNvSpPr txBox="1"/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chemeClr val="tx1"/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n>
                                    <a:solidFill>
                                      <a:schemeClr val="tx1"/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F865D9F-AE5E-EA9D-E42C-EF845FA5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338" y="2295037"/>
                <a:ext cx="2761012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5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Parametric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8674" y="1818182"/>
            <a:ext cx="4686652" cy="33509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4390" y="1448850"/>
            <a:ext cx="5995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Field Induced Polarization of Dirac Valleys in Bismuth</a:t>
            </a:r>
            <a:r>
              <a:rPr lang="en-US" dirty="0"/>
              <a:t>*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29813" y="6169896"/>
            <a:ext cx="648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*Bismuth is the element with the </a:t>
            </a:r>
            <a:r>
              <a:rPr lang="en-US" b="1" dirty="0">
                <a:solidFill>
                  <a:srgbClr val="FF0000"/>
                </a:solidFill>
              </a:rPr>
              <a:t>highest</a:t>
            </a:r>
            <a:r>
              <a:rPr lang="en-US" dirty="0"/>
              <a:t> atomic mass that is </a:t>
            </a:r>
            <a:r>
              <a:rPr lang="en-US" b="1" dirty="0">
                <a:solidFill>
                  <a:srgbClr val="0070C0"/>
                </a:solidFill>
              </a:rPr>
              <a:t>stable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/>
              <p:nvPr/>
            </p:nvSpPr>
            <p:spPr>
              <a:xfrm>
                <a:off x="3350480" y="5375547"/>
                <a:ext cx="279313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EF8B20-B03E-4E6C-9597-EDA6DFFC2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480" y="5375547"/>
                <a:ext cx="2793137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6647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B46E12B-ADE5-4658-5FCC-DB51B43D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10" y="4407225"/>
            <a:ext cx="4555657" cy="1792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6062" y="355595"/>
            <a:ext cx="306029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2678F-0A7F-4AC7-AE90-A60EEDF615F2}"/>
              </a:ext>
            </a:extLst>
          </p:cNvPr>
          <p:cNvSpPr txBox="1"/>
          <p:nvPr/>
        </p:nvSpPr>
        <p:spPr>
          <a:xfrm>
            <a:off x="5579988" y="2580729"/>
            <a:ext cx="3132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https://numpy.org/doc/stable/reference/generated/numpy.linspace.html</a:t>
            </a:r>
            <a:r>
              <a:rPr lang="en-US" sz="1400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48AC1BF-07EC-4001-B09A-963CE289D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74" y="3540468"/>
            <a:ext cx="2553412" cy="265952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9DD9ED4-8FDD-42F6-A18B-CB73552205D0}"/>
              </a:ext>
            </a:extLst>
          </p:cNvPr>
          <p:cNvSpPr txBox="1"/>
          <p:nvPr/>
        </p:nvSpPr>
        <p:spPr>
          <a:xfrm>
            <a:off x="5809187" y="1774969"/>
            <a:ext cx="2674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5"/>
              </a:rPr>
              <a:t>https://matplotlib.org/stable/api/_as_gen/matplotlib.pyplot.html</a:t>
            </a:r>
            <a:r>
              <a:rPr lang="en-US" sz="14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A815B-1797-3622-3173-6BF6EAB0E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10" y="3171016"/>
            <a:ext cx="2877528" cy="9408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142BE0-3690-034C-8FB6-FE588B7D74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971" y="514715"/>
            <a:ext cx="4183676" cy="209183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A17E3AB-6A79-0851-CD04-DBE4AC674FA0}"/>
              </a:ext>
            </a:extLst>
          </p:cNvPr>
          <p:cNvGrpSpPr/>
          <p:nvPr/>
        </p:nvGrpSpPr>
        <p:grpSpPr>
          <a:xfrm>
            <a:off x="3020438" y="3149616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B85AAE0-2B14-9DE1-865D-C1D71F807D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006D46-E2DD-1FB4-294F-166ACC6C0E4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A28166-A2B8-5068-092D-F23EA4E0F834}"/>
              </a:ext>
            </a:extLst>
          </p:cNvPr>
          <p:cNvGrpSpPr/>
          <p:nvPr/>
        </p:nvGrpSpPr>
        <p:grpSpPr>
          <a:xfrm>
            <a:off x="1952437" y="3364262"/>
            <a:ext cx="1076632" cy="369332"/>
            <a:chOff x="4704120" y="2356972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D6C2F1-AAC3-613B-23DB-B9CF3B3ADD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39398E-CD21-BCFB-9347-4C34FB06205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D20273-3966-8D24-D8F5-FD7FE0BFF37C}"/>
              </a:ext>
            </a:extLst>
          </p:cNvPr>
          <p:cNvGrpSpPr/>
          <p:nvPr/>
        </p:nvGrpSpPr>
        <p:grpSpPr>
          <a:xfrm>
            <a:off x="1250166" y="3582653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87138E-8C76-88B7-9F49-B541C69DD5D4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E599054-B296-2DFE-D794-A1A4188D4B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61E756-9A4E-86D6-9F42-008C744E2968}"/>
              </a:ext>
            </a:extLst>
          </p:cNvPr>
          <p:cNvGrpSpPr/>
          <p:nvPr/>
        </p:nvGrpSpPr>
        <p:grpSpPr>
          <a:xfrm>
            <a:off x="1177746" y="381234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0B16BA-1F27-FAA3-E519-31156DA6628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95FE0A2-6945-D792-1064-FF2E102145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74934D-A369-364A-47C5-5C11C347A4BD}"/>
              </a:ext>
            </a:extLst>
          </p:cNvPr>
          <p:cNvGrpSpPr/>
          <p:nvPr/>
        </p:nvGrpSpPr>
        <p:grpSpPr>
          <a:xfrm>
            <a:off x="4676293" y="4591890"/>
            <a:ext cx="1068643" cy="369332"/>
            <a:chOff x="3647644" y="5359159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EFCC62-7F0F-3AA0-8160-545EC3E2F33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C08AD2-7F99-0E20-C11B-918F3C2A77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2F506E-7FA0-63A9-4FE5-E55AEC010A13}"/>
              </a:ext>
            </a:extLst>
          </p:cNvPr>
          <p:cNvGrpSpPr/>
          <p:nvPr/>
        </p:nvGrpSpPr>
        <p:grpSpPr>
          <a:xfrm>
            <a:off x="3264675" y="5238298"/>
            <a:ext cx="1076632" cy="369332"/>
            <a:chOff x="2157212" y="5356391"/>
            <a:chExt cx="1076632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53A55D-6991-36F1-14C4-25856F1CBDD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084CD74-69ED-3F63-B151-0BD651ECCA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A1C64B4-0D33-94DD-766A-0A5DEE516708}"/>
              </a:ext>
            </a:extLst>
          </p:cNvPr>
          <p:cNvGrpSpPr/>
          <p:nvPr/>
        </p:nvGrpSpPr>
        <p:grpSpPr>
          <a:xfrm>
            <a:off x="1424962" y="5438847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07F6CA-5500-E48A-3905-6DE8F539FD6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439B3EB-2295-39E5-C432-E54F4859AA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C1BCED2-A60C-AEFC-FA49-51BE4911AAFC}"/>
              </a:ext>
            </a:extLst>
          </p:cNvPr>
          <p:cNvGrpSpPr/>
          <p:nvPr/>
        </p:nvGrpSpPr>
        <p:grpSpPr>
          <a:xfrm>
            <a:off x="1549721" y="5868139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E096E88-CD81-FB10-8B47-BFF1D978703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FF0F143-6775-778F-7DF7-4B221BD4A1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56E09AB-2F59-3BB6-C6FE-FE52F0019759}"/>
              </a:ext>
            </a:extLst>
          </p:cNvPr>
          <p:cNvGrpSpPr/>
          <p:nvPr/>
        </p:nvGrpSpPr>
        <p:grpSpPr>
          <a:xfrm>
            <a:off x="2997457" y="4807735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8E1A4F7-75EA-4105-8929-4893F725737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CB5CB79-9F58-B740-50C6-02290A639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823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/>
      <p:bldP spid="4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9AC91-37A4-3655-EF9C-E7D2E499F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596" y="1478127"/>
            <a:ext cx="4928807" cy="5090787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FBC622E1-0A9C-0C46-BC7C-E2780AA46305}"/>
              </a:ext>
            </a:extLst>
          </p:cNvPr>
          <p:cNvGrpSpPr/>
          <p:nvPr/>
        </p:nvGrpSpPr>
        <p:grpSpPr>
          <a:xfrm>
            <a:off x="4020876" y="1460406"/>
            <a:ext cx="1076632" cy="369332"/>
            <a:chOff x="4968362" y="2079211"/>
            <a:chExt cx="1076632" cy="36933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1C777DA-C3EE-524E-A2AC-522DF0D488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0FD697F-DFA4-EA09-ED26-D74D83B2B17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848AD74-9F45-C13C-AB9E-DE906B87BD2A}"/>
              </a:ext>
            </a:extLst>
          </p:cNvPr>
          <p:cNvGrpSpPr/>
          <p:nvPr/>
        </p:nvGrpSpPr>
        <p:grpSpPr>
          <a:xfrm>
            <a:off x="4180599" y="1665473"/>
            <a:ext cx="1076632" cy="369332"/>
            <a:chOff x="4704120" y="2356972"/>
            <a:chExt cx="1076632" cy="369332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27865BF-0C77-4406-D639-BBED8D8FF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716E98D-3BA9-10BB-F471-E17DA26F927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6C700AC-528B-FE54-6876-BD9DDE1D9E79}"/>
              </a:ext>
            </a:extLst>
          </p:cNvPr>
          <p:cNvGrpSpPr/>
          <p:nvPr/>
        </p:nvGrpSpPr>
        <p:grpSpPr>
          <a:xfrm>
            <a:off x="3798002" y="1872624"/>
            <a:ext cx="1068643" cy="369332"/>
            <a:chOff x="3647644" y="4910075"/>
            <a:chExt cx="1068643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9F6962A-B55C-3D24-16BF-AD2F4E5DFB3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49F2577-6508-220E-888E-406776FCEA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31144CC-7E96-828F-C94B-4D4F90F3F77B}"/>
              </a:ext>
            </a:extLst>
          </p:cNvPr>
          <p:cNvGrpSpPr/>
          <p:nvPr/>
        </p:nvGrpSpPr>
        <p:grpSpPr>
          <a:xfrm>
            <a:off x="4289576" y="2096456"/>
            <a:ext cx="1064340" cy="369332"/>
            <a:chOff x="3647644" y="5421073"/>
            <a:chExt cx="1064340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863636-8689-C4C7-C888-421683700F41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66BDDBE-99D8-DA5C-5ABB-336BF21DD4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D63AE87-6FF1-9953-ED9C-2D122A71846C}"/>
              </a:ext>
            </a:extLst>
          </p:cNvPr>
          <p:cNvGrpSpPr/>
          <p:nvPr/>
        </p:nvGrpSpPr>
        <p:grpSpPr>
          <a:xfrm>
            <a:off x="4949574" y="3130823"/>
            <a:ext cx="1068643" cy="369332"/>
            <a:chOff x="3647644" y="5359159"/>
            <a:chExt cx="1068643" cy="36933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69A8F8A-80EE-BE66-6B73-2CDC66CB9ED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0561A40-D772-487A-F78A-6BF250B3D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F5D9CF-3BE6-33D4-C669-DCD4857D26A8}"/>
              </a:ext>
            </a:extLst>
          </p:cNvPr>
          <p:cNvGrpSpPr/>
          <p:nvPr/>
        </p:nvGrpSpPr>
        <p:grpSpPr>
          <a:xfrm>
            <a:off x="5181798" y="4170956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2099021-B1B2-2D63-DAB7-42927B40800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D99D46E-4627-2E3E-4A85-D9F8F828FF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071450B-1175-4919-154E-1D5ECA35112E}"/>
              </a:ext>
            </a:extLst>
          </p:cNvPr>
          <p:cNvGrpSpPr/>
          <p:nvPr/>
        </p:nvGrpSpPr>
        <p:grpSpPr>
          <a:xfrm>
            <a:off x="5254786" y="4823195"/>
            <a:ext cx="1076632" cy="369332"/>
            <a:chOff x="2157212" y="5356391"/>
            <a:chExt cx="1076632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21E912-A9C5-21D7-4788-4C893A1CB9B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ACA50E9-8111-676B-038B-1A8F7B2BF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6B617B0-CEB0-523A-54F1-CED6C3CCEAB0}"/>
              </a:ext>
            </a:extLst>
          </p:cNvPr>
          <p:cNvGrpSpPr/>
          <p:nvPr/>
        </p:nvGrpSpPr>
        <p:grpSpPr>
          <a:xfrm>
            <a:off x="6847404" y="5452728"/>
            <a:ext cx="1076632" cy="369332"/>
            <a:chOff x="2157212" y="5356391"/>
            <a:chExt cx="1076632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B9CF88-ABCF-F1CD-F664-5DD7EDC60FC9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A25F49F-B85B-CB1B-B886-0CFA9FBC5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FD9D3D4-69CD-D4E9-5AB3-7F8AE1E0299C}"/>
              </a:ext>
            </a:extLst>
          </p:cNvPr>
          <p:cNvGrpSpPr/>
          <p:nvPr/>
        </p:nvGrpSpPr>
        <p:grpSpPr>
          <a:xfrm>
            <a:off x="4639013" y="3759104"/>
            <a:ext cx="1076632" cy="369332"/>
            <a:chOff x="2157212" y="5356391"/>
            <a:chExt cx="1076632" cy="36933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0B2F2FF-25F0-67BA-FFE4-6E6806F1BC9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419C9B6-CFD9-B565-00A3-AF0D59B4CB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6B0616F-0AD5-FB13-41AF-CF01EF7A548B}"/>
              </a:ext>
            </a:extLst>
          </p:cNvPr>
          <p:cNvGrpSpPr/>
          <p:nvPr/>
        </p:nvGrpSpPr>
        <p:grpSpPr>
          <a:xfrm>
            <a:off x="3563203" y="6077200"/>
            <a:ext cx="1076632" cy="369332"/>
            <a:chOff x="2157212" y="5356391"/>
            <a:chExt cx="1076632" cy="369332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4375CD5-43B5-1B5A-793F-A59C3139AD43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80ACE49-F946-9DD0-E03A-0EAB32D31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19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plot_multigraphs.py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64AF3-CAE1-4578-E842-94E23200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8" y="1556031"/>
            <a:ext cx="7666183" cy="48003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00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4939749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First proposed in </a:t>
            </a:r>
            <a:r>
              <a:rPr lang="en-US" sz="2400" b="1" dirty="0"/>
              <a:t>1945</a:t>
            </a:r>
            <a:r>
              <a:rPr lang="en-US" sz="2400" dirty="0"/>
              <a:t> by Lothar Collatz, it remains</a:t>
            </a:r>
            <a:r>
              <a:rPr lang="en-US" sz="2400" b="1" dirty="0">
                <a:solidFill>
                  <a:srgbClr val="FF0000"/>
                </a:solidFill>
              </a:rPr>
              <a:t> unsolved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Take any positive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conjecture is that </a:t>
            </a:r>
            <a:r>
              <a:rPr lang="en-US" sz="2400" b="1" i="1" dirty="0">
                <a:solidFill>
                  <a:srgbClr val="7030A0"/>
                </a:solidFill>
              </a:rPr>
              <a:t>no matter what integer you start with</a:t>
            </a:r>
            <a:r>
              <a:rPr lang="en-US" sz="2400" dirty="0"/>
              <a:t> the process will </a:t>
            </a:r>
            <a:r>
              <a:rPr lang="en-US" sz="2400" u="sng" dirty="0"/>
              <a:t>always</a:t>
            </a:r>
            <a:r>
              <a:rPr lang="en-US" sz="2400" dirty="0"/>
              <a:t> reach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It is maddening simple to state, but no one has been able to prove this claim is </a:t>
            </a:r>
            <a:r>
              <a:rPr lang="en-US" sz="2000" i="1" dirty="0"/>
              <a:t>either</a:t>
            </a:r>
            <a:r>
              <a:rPr lang="en-US" sz="2000" dirty="0"/>
              <a:t> true or false!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191A15-2F19-4B4B-982A-A61283B3FEE2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</p:spTree>
    <p:extLst>
      <p:ext uri="{BB962C8B-B14F-4D97-AF65-F5344CB8AC3E}">
        <p14:creationId xmlns:p14="http://schemas.microsoft.com/office/powerpoint/2010/main" val="80770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AD656-6FF9-465D-B7B0-1CD0DD39CD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4866-CF72-4315-AAEC-B3254086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12" y="1611777"/>
            <a:ext cx="2095500" cy="275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A15D3E-4A80-4CEE-B04B-CE85D59F6960}"/>
              </a:ext>
            </a:extLst>
          </p:cNvPr>
          <p:cNvSpPr txBox="1"/>
          <p:nvPr/>
        </p:nvSpPr>
        <p:spPr>
          <a:xfrm>
            <a:off x="6164212" y="4714095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26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70586-D1BA-4BAC-96A5-2CFF178B1C02}"/>
              </a:ext>
            </a:extLst>
          </p:cNvPr>
          <p:cNvSpPr txBox="1"/>
          <p:nvPr/>
        </p:nvSpPr>
        <p:spPr>
          <a:xfrm>
            <a:off x="6188626" y="5539801"/>
            <a:ext cx="207108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sequence for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27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B6161-292E-40C7-8DCD-4989CF58625D}"/>
              </a:ext>
            </a:extLst>
          </p:cNvPr>
          <p:cNvSpPr txBox="1"/>
          <p:nvPr/>
        </p:nvSpPr>
        <p:spPr>
          <a:xfrm>
            <a:off x="3219962" y="1712999"/>
            <a:ext cx="1819788" cy="4154984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26</a:t>
            </a:r>
          </a:p>
          <a:p>
            <a:pPr algn="ctr"/>
            <a:r>
              <a:rPr lang="en-US" sz="2400" dirty="0"/>
              <a:t>13</a:t>
            </a:r>
          </a:p>
          <a:p>
            <a:pPr algn="ctr"/>
            <a:r>
              <a:rPr lang="en-US" sz="2400" dirty="0"/>
              <a:t>40</a:t>
            </a:r>
          </a:p>
          <a:p>
            <a:pPr algn="ctr"/>
            <a:r>
              <a:rPr lang="en-US" sz="2400" dirty="0"/>
              <a:t>20</a:t>
            </a:r>
          </a:p>
          <a:p>
            <a:pPr algn="ctr"/>
            <a:r>
              <a:rPr lang="en-US" sz="2400" dirty="0"/>
              <a:t>10</a:t>
            </a:r>
          </a:p>
          <a:p>
            <a:pPr algn="ctr"/>
            <a:r>
              <a:rPr lang="en-US" sz="2400" dirty="0"/>
              <a:t>5</a:t>
            </a:r>
          </a:p>
          <a:p>
            <a:pPr algn="ctr"/>
            <a:r>
              <a:rPr lang="en-US" sz="2400" dirty="0"/>
              <a:t>16</a:t>
            </a:r>
          </a:p>
          <a:p>
            <a:pPr algn="ctr"/>
            <a:r>
              <a:rPr lang="en-US" sz="2400" dirty="0"/>
              <a:t>8</a:t>
            </a:r>
          </a:p>
          <a:p>
            <a:pPr algn="ctr"/>
            <a:r>
              <a:rPr lang="en-US" sz="2400" dirty="0"/>
              <a:t>4</a:t>
            </a:r>
          </a:p>
          <a:p>
            <a:pPr algn="ctr"/>
            <a:r>
              <a:rPr lang="en-US" sz="2400" dirty="0"/>
              <a:t>2</a:t>
            </a:r>
          </a:p>
          <a:p>
            <a:pPr algn="ctr"/>
            <a:r>
              <a:rPr lang="en-US" sz="2400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5F7E44-BBE3-48DC-BFE3-AFF17FD748EB}"/>
              </a:ext>
            </a:extLst>
          </p:cNvPr>
          <p:cNvSpPr/>
          <p:nvPr/>
        </p:nvSpPr>
        <p:spPr>
          <a:xfrm>
            <a:off x="405916" y="1897665"/>
            <a:ext cx="2147978" cy="378565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even</a:t>
            </a:r>
            <a:r>
              <a:rPr lang="en-US" sz="2000" dirty="0"/>
              <a:t>, divide it by </a:t>
            </a:r>
            <a:r>
              <a:rPr lang="en-US" sz="2000" b="1" dirty="0"/>
              <a:t>2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If n is </a:t>
            </a:r>
            <a:r>
              <a:rPr lang="en-US" sz="2000" b="1" dirty="0">
                <a:solidFill>
                  <a:srgbClr val="FF0000"/>
                </a:solidFill>
              </a:rPr>
              <a:t>odd</a:t>
            </a:r>
            <a:r>
              <a:rPr lang="en-US" sz="2000" dirty="0"/>
              <a:t>, multiply it by </a:t>
            </a:r>
            <a:r>
              <a:rPr lang="en-US" sz="2000" b="1" dirty="0"/>
              <a:t>3</a:t>
            </a:r>
            <a:r>
              <a:rPr lang="en-US" sz="2000" dirty="0"/>
              <a:t> and add </a:t>
            </a:r>
            <a:r>
              <a:rPr lang="en-US" sz="2000" b="1" dirty="0"/>
              <a:t>1</a:t>
            </a:r>
          </a:p>
          <a:p>
            <a:pPr lvl="1">
              <a:spcAft>
                <a:spcPts val="1200"/>
              </a:spcAft>
            </a:pPr>
            <a:endParaRPr lang="en-US" sz="2000" dirty="0"/>
          </a:p>
          <a:p>
            <a:pPr lvl="1">
              <a:spcAft>
                <a:spcPts val="1200"/>
              </a:spcAft>
            </a:pPr>
            <a:r>
              <a:rPr lang="en-US" sz="2000" dirty="0"/>
              <a:t>Repeat the process until </a:t>
            </a:r>
            <a:r>
              <a:rPr lang="en-US" sz="2000" b="1" dirty="0">
                <a:solidFill>
                  <a:srgbClr val="0070C0"/>
                </a:solidFill>
              </a:rPr>
              <a:t>n</a:t>
            </a:r>
            <a:r>
              <a:rPr lang="en-US" sz="2000" dirty="0"/>
              <a:t> reaches </a:t>
            </a:r>
            <a:r>
              <a:rPr lang="en-US" sz="2000" b="1" dirty="0">
                <a:solidFill>
                  <a:srgbClr val="00B050"/>
                </a:solidFill>
              </a:rPr>
              <a:t>1</a:t>
            </a:r>
            <a:endParaRPr lang="en-US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B5A01A-EC22-42F3-95F5-2F84C76B0CF0}"/>
              </a:ext>
            </a:extLst>
          </p:cNvPr>
          <p:cNvSpPr txBox="1"/>
          <p:nvPr/>
        </p:nvSpPr>
        <p:spPr>
          <a:xfrm>
            <a:off x="3219962" y="5892582"/>
            <a:ext cx="181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26 took </a:t>
            </a:r>
            <a:r>
              <a:rPr lang="en-US" b="1" u="sng" dirty="0">
                <a:solidFill>
                  <a:srgbClr val="FF0000"/>
                </a:solidFill>
              </a:rPr>
              <a:t>10</a:t>
            </a:r>
            <a:r>
              <a:rPr lang="en-US" dirty="0"/>
              <a:t> steps to reach 1</a:t>
            </a:r>
          </a:p>
        </p:txBody>
      </p:sp>
    </p:spTree>
    <p:extLst>
      <p:ext uri="{BB962C8B-B14F-4D97-AF65-F5344CB8AC3E}">
        <p14:creationId xmlns:p14="http://schemas.microsoft.com/office/powerpoint/2010/main" val="139263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Collatz Conjecture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C36356-054A-4C08-88C2-81D87AB876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507" y="1350390"/>
            <a:ext cx="6356987" cy="50059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A51130-F425-4AB6-8D42-E9A23467C1E5}"/>
              </a:ext>
            </a:extLst>
          </p:cNvPr>
          <p:cNvSpPr/>
          <p:nvPr/>
        </p:nvSpPr>
        <p:spPr>
          <a:xfrm>
            <a:off x="2590800" y="1428750"/>
            <a:ext cx="447368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A40BC1-F4A1-4ECD-9BC4-CA05BEEBC3AF}"/>
              </a:ext>
            </a:extLst>
          </p:cNvPr>
          <p:cNvSpPr/>
          <p:nvPr/>
        </p:nvSpPr>
        <p:spPr>
          <a:xfrm>
            <a:off x="4708531" y="1428750"/>
            <a:ext cx="1028592" cy="1788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B49C74-C4F2-498F-9432-169D38766072}"/>
              </a:ext>
            </a:extLst>
          </p:cNvPr>
          <p:cNvCxnSpPr/>
          <p:nvPr/>
        </p:nvCxnSpPr>
        <p:spPr>
          <a:xfrm flipV="1">
            <a:off x="3222523" y="3797710"/>
            <a:ext cx="331838" cy="6046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276C14F-F314-4982-A09C-26C42922E8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524" y="4169415"/>
            <a:ext cx="2363432" cy="926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CDFEEC-E123-4957-9889-D7FA1BAAFEB0}"/>
              </a:ext>
            </a:extLst>
          </p:cNvPr>
          <p:cNvSpPr txBox="1"/>
          <p:nvPr/>
        </p:nvSpPr>
        <p:spPr>
          <a:xfrm>
            <a:off x="6327058" y="6231136"/>
            <a:ext cx="1061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</a:rPr>
              <a:t>Step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625F8C-75EB-46C3-A1AE-638D358A7D05}"/>
              </a:ext>
            </a:extLst>
          </p:cNvPr>
          <p:cNvSpPr txBox="1"/>
          <p:nvPr/>
        </p:nvSpPr>
        <p:spPr>
          <a:xfrm>
            <a:off x="1531374" y="4724342"/>
            <a:ext cx="722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Step Value</a:t>
            </a:r>
          </a:p>
        </p:txBody>
      </p:sp>
    </p:spTree>
    <p:extLst>
      <p:ext uri="{BB962C8B-B14F-4D97-AF65-F5344CB8AC3E}">
        <p14:creationId xmlns:p14="http://schemas.microsoft.com/office/powerpoint/2010/main" val="205265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Stopping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3523903" cy="484089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stopping time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(for a given integer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) is the </a:t>
            </a:r>
            <a:r>
              <a:rPr lang="en-US" sz="2400" b="1" dirty="0"/>
              <a:t>total number of Collatz iterations </a:t>
            </a:r>
            <a:r>
              <a:rPr lang="en-US" sz="2400" dirty="0"/>
              <a:t>before reaching </a:t>
            </a:r>
            <a:r>
              <a:rPr lang="en-US" sz="2400" b="1" dirty="0">
                <a:solidFill>
                  <a:srgbClr val="00B050"/>
                </a:solidFill>
              </a:rPr>
              <a:t>1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graph shows the stopping times for</a:t>
            </a:r>
            <a:br>
              <a:rPr lang="en-US" sz="2400" dirty="0"/>
            </a:b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dirty="0"/>
              <a:t> &lt; </a:t>
            </a:r>
            <a:r>
              <a:rPr lang="en-US" sz="2400" b="1" dirty="0"/>
              <a:t>10,000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Stopping times appear to exhibit a rough pattern, but </a:t>
            </a:r>
            <a:r>
              <a:rPr lang="en-US" sz="2400" b="1" i="1" dirty="0">
                <a:solidFill>
                  <a:srgbClr val="FF0000"/>
                </a:solidFill>
              </a:rPr>
              <a:t>we have no formula </a:t>
            </a:r>
            <a:r>
              <a:rPr lang="en-US" sz="2400" dirty="0"/>
              <a:t>to accurately predict it for any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DD68F5-61C6-4920-9BF3-3FED225E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20" y="1611777"/>
            <a:ext cx="3964130" cy="4103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5AED3F-C48C-4CBD-8845-5B8E951C103C}"/>
              </a:ext>
            </a:extLst>
          </p:cNvPr>
          <p:cNvSpPr txBox="1"/>
          <p:nvPr/>
        </p:nvSpPr>
        <p:spPr>
          <a:xfrm rot="16200000">
            <a:off x="3481431" y="3229762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Stopping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C2D6A-4AA2-41FA-BD52-5672FE9E82EE}"/>
              </a:ext>
            </a:extLst>
          </p:cNvPr>
          <p:cNvSpPr txBox="1"/>
          <p:nvPr/>
        </p:nvSpPr>
        <p:spPr>
          <a:xfrm>
            <a:off x="5967195" y="5666343"/>
            <a:ext cx="17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Increasing n</a:t>
            </a:r>
          </a:p>
        </p:txBody>
      </p:sp>
    </p:spTree>
    <p:extLst>
      <p:ext uri="{BB962C8B-B14F-4D97-AF65-F5344CB8AC3E}">
        <p14:creationId xmlns:p14="http://schemas.microsoft.com/office/powerpoint/2010/main" val="149434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Frequency of Stopping Times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019" y="1611777"/>
            <a:ext cx="8188081" cy="215643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are interested in analyzing the </a:t>
            </a:r>
            <a:r>
              <a:rPr lang="en-US" sz="2400" i="1" dirty="0">
                <a:solidFill>
                  <a:srgbClr val="FF0000"/>
                </a:solidFill>
              </a:rPr>
              <a:t>frequency</a:t>
            </a:r>
            <a:r>
              <a:rPr lang="en-US" sz="2400" dirty="0"/>
              <a:t> (count) of each stopping time for </a:t>
            </a:r>
            <a:r>
              <a:rPr lang="en-US" sz="2400" b="1" dirty="0">
                <a:solidFill>
                  <a:srgbClr val="0070C0"/>
                </a:solidFill>
              </a:rPr>
              <a:t>n</a:t>
            </a:r>
            <a:r>
              <a:rPr lang="en-US" sz="2400" b="1" dirty="0"/>
              <a:t> &lt; 1,000,000</a:t>
            </a:r>
            <a:endParaRPr lang="en-US" sz="2000" b="1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What is the overall </a:t>
            </a:r>
            <a:r>
              <a:rPr lang="en-US" sz="2000" i="1" dirty="0"/>
              <a:t>shape</a:t>
            </a:r>
            <a:r>
              <a:rPr lang="en-US" sz="2000" dirty="0"/>
              <a:t> of the distribution of stopping times?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will use a </a:t>
            </a:r>
            <a:r>
              <a:rPr lang="en-US" sz="2000" b="1" dirty="0">
                <a:solidFill>
                  <a:srgbClr val="00B050"/>
                </a:solidFill>
              </a:rPr>
              <a:t>histogram</a:t>
            </a:r>
            <a:r>
              <a:rPr lang="en-US" sz="2000" dirty="0"/>
              <a:t> to display the </a:t>
            </a:r>
            <a:r>
              <a:rPr lang="en-US" sz="2000" b="1" dirty="0">
                <a:solidFill>
                  <a:srgbClr val="7030A0"/>
                </a:solidFill>
              </a:rPr>
              <a:t>count</a:t>
            </a:r>
            <a:r>
              <a:rPr lang="en-US" sz="2000" dirty="0"/>
              <a:t> of each stopping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Your task is to implement the stopping time function: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D882E-9ADF-4ABF-82EC-EA371E9E5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39" y="4021932"/>
            <a:ext cx="5110323" cy="200278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624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EF163B-ACE0-8AA6-203E-E25F6E3E8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75" y="1468581"/>
            <a:ext cx="5104762" cy="16666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BBB98E-A3E7-C01E-A6DB-79D4F57EC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370" y="2689212"/>
            <a:ext cx="5010287" cy="3803662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A891B73-C0E6-AC12-CC02-F8655A95CE78}"/>
              </a:ext>
            </a:extLst>
          </p:cNvPr>
          <p:cNvGrpSpPr/>
          <p:nvPr/>
        </p:nvGrpSpPr>
        <p:grpSpPr>
          <a:xfrm>
            <a:off x="5399200" y="1973222"/>
            <a:ext cx="1076632" cy="369332"/>
            <a:chOff x="4968362" y="2079211"/>
            <a:chExt cx="1076632" cy="36933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4B3B192-1702-B352-7B67-8BF04281B5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1F7A9EE-E04A-B449-2892-0E1F3B750AC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E3CF1B5-1A87-DF9E-A534-DAF9D05CB6BA}"/>
              </a:ext>
            </a:extLst>
          </p:cNvPr>
          <p:cNvGrpSpPr/>
          <p:nvPr/>
        </p:nvGrpSpPr>
        <p:grpSpPr>
          <a:xfrm>
            <a:off x="4407155" y="2233954"/>
            <a:ext cx="1076632" cy="369332"/>
            <a:chOff x="4704120" y="2356972"/>
            <a:chExt cx="1076632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38EB97E-99E8-4D1B-4B99-96546A43DF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0A399A-2232-FF59-4994-56893FE818AD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8E3D58-1018-CD6F-FF0B-2D8820B3B422}"/>
              </a:ext>
            </a:extLst>
          </p:cNvPr>
          <p:cNvGrpSpPr/>
          <p:nvPr/>
        </p:nvGrpSpPr>
        <p:grpSpPr>
          <a:xfrm>
            <a:off x="4410148" y="2887712"/>
            <a:ext cx="1068643" cy="369332"/>
            <a:chOff x="3647644" y="4910075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D87208-A823-B696-C44A-29F5E37AD783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2458736-45A1-FFD8-5ED7-0E22C427E3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E0F869E-5E51-A3CD-5B80-C8A99BDFB04B}"/>
              </a:ext>
            </a:extLst>
          </p:cNvPr>
          <p:cNvGrpSpPr/>
          <p:nvPr/>
        </p:nvGrpSpPr>
        <p:grpSpPr>
          <a:xfrm>
            <a:off x="4736852" y="4422244"/>
            <a:ext cx="1064340" cy="369332"/>
            <a:chOff x="3647644" y="5421073"/>
            <a:chExt cx="10643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DE52ECC-BC7B-11A9-4FAA-0ADE3569F536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D800A6-2DAF-66F8-3EDF-D842C1BCD7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CC314EB-30CC-B889-13B6-C25CBB10437A}"/>
              </a:ext>
            </a:extLst>
          </p:cNvPr>
          <p:cNvGrpSpPr/>
          <p:nvPr/>
        </p:nvGrpSpPr>
        <p:grpSpPr>
          <a:xfrm>
            <a:off x="5879187" y="5727182"/>
            <a:ext cx="1068643" cy="369332"/>
            <a:chOff x="3647644" y="5359159"/>
            <a:chExt cx="1068643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BDD0DA2-29F9-7D29-2CAB-8F160BC8304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1E88756-EC75-B3D6-848C-E600D07A23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43EE87D-CAF5-DBE9-7418-091DB6CE1AB7}"/>
              </a:ext>
            </a:extLst>
          </p:cNvPr>
          <p:cNvGrpSpPr/>
          <p:nvPr/>
        </p:nvGrpSpPr>
        <p:grpSpPr>
          <a:xfrm>
            <a:off x="6928194" y="6156796"/>
            <a:ext cx="1076632" cy="369332"/>
            <a:chOff x="2157212" y="5356391"/>
            <a:chExt cx="1076632" cy="36933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83261B8-972C-6BC4-FE94-B09EF15E63D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186E05D-58B6-B64C-A03E-53F228546B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6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6DDF17-CE79-D748-565A-7316AB682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498" y="1673826"/>
            <a:ext cx="4809524" cy="481904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8E1BE36-697D-EFFD-C9C7-19ACA4619829}"/>
              </a:ext>
            </a:extLst>
          </p:cNvPr>
          <p:cNvGrpSpPr/>
          <p:nvPr/>
        </p:nvGrpSpPr>
        <p:grpSpPr>
          <a:xfrm>
            <a:off x="5706798" y="4814842"/>
            <a:ext cx="1076632" cy="369332"/>
            <a:chOff x="4968362" y="2079211"/>
            <a:chExt cx="1076632" cy="369332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EF65C70-6A29-F4C3-232D-1DC08021C1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F1DD24-1114-40CC-0767-141267B499DA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9D28A88-FCC3-F56F-94F7-13292775409D}"/>
              </a:ext>
            </a:extLst>
          </p:cNvPr>
          <p:cNvGrpSpPr/>
          <p:nvPr/>
        </p:nvGrpSpPr>
        <p:grpSpPr>
          <a:xfrm>
            <a:off x="6395785" y="5341775"/>
            <a:ext cx="1076632" cy="369332"/>
            <a:chOff x="4704120" y="2356972"/>
            <a:chExt cx="1076632" cy="369332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B0785FB-B655-9565-E1DE-59A52C71D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F0CE0C-D693-D46A-E838-F1AE3E87229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95E27C-DE2F-3102-7E61-F01D4EFF5EDA}"/>
              </a:ext>
            </a:extLst>
          </p:cNvPr>
          <p:cNvGrpSpPr/>
          <p:nvPr/>
        </p:nvGrpSpPr>
        <p:grpSpPr>
          <a:xfrm>
            <a:off x="4889837" y="5601055"/>
            <a:ext cx="1068643" cy="369332"/>
            <a:chOff x="3647644" y="4910075"/>
            <a:chExt cx="1068643" cy="3693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B8F1FE5-D173-4967-418B-3398B2C8E002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F285B60-31F3-79ED-279B-374CAD865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58E9B3A-3199-90EE-B448-8D878201CFCB}"/>
              </a:ext>
            </a:extLst>
          </p:cNvPr>
          <p:cNvGrpSpPr/>
          <p:nvPr/>
        </p:nvGrpSpPr>
        <p:grpSpPr>
          <a:xfrm>
            <a:off x="4842656" y="5872353"/>
            <a:ext cx="1064340" cy="369332"/>
            <a:chOff x="3647644" y="5421073"/>
            <a:chExt cx="1064340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B36E93F-A498-3821-365F-D8AAF8BAC5F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4DFAAB2-410F-B1A8-4DDE-0E06095538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9910564-5524-8D7B-469B-3779874778B6}"/>
              </a:ext>
            </a:extLst>
          </p:cNvPr>
          <p:cNvGrpSpPr/>
          <p:nvPr/>
        </p:nvGrpSpPr>
        <p:grpSpPr>
          <a:xfrm>
            <a:off x="3815299" y="1949850"/>
            <a:ext cx="1068643" cy="369332"/>
            <a:chOff x="3647644" y="5359159"/>
            <a:chExt cx="1068643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7CA0E32-5C1C-7183-2918-F37D0AF7CD7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742BB0E-A1DA-8772-A4D5-A414C471B2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5F18966-AB32-23E5-9616-FE91BAD6C711}"/>
              </a:ext>
            </a:extLst>
          </p:cNvPr>
          <p:cNvGrpSpPr/>
          <p:nvPr/>
        </p:nvGrpSpPr>
        <p:grpSpPr>
          <a:xfrm>
            <a:off x="3943670" y="4027698"/>
            <a:ext cx="1076632" cy="369332"/>
            <a:chOff x="2157212" y="5356391"/>
            <a:chExt cx="1076632" cy="369332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EB781AF-BFA4-AC16-1A35-736E2CFA79E0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4D7ED29-5B5E-2E36-F551-CEFE0301E4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4DB526A-74E1-9D2A-89A3-B00A45D713E7}"/>
              </a:ext>
            </a:extLst>
          </p:cNvPr>
          <p:cNvGrpSpPr/>
          <p:nvPr/>
        </p:nvGrpSpPr>
        <p:grpSpPr>
          <a:xfrm>
            <a:off x="3278420" y="6124930"/>
            <a:ext cx="1076632" cy="369332"/>
            <a:chOff x="2157212" y="5356391"/>
            <a:chExt cx="1076632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E811761-FD64-5F88-BA44-42A4E85587AE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55828DE-72F8-6667-9000-7AA2567A19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376C0E3-A925-D348-F33C-DCA36421EC0E}"/>
              </a:ext>
            </a:extLst>
          </p:cNvPr>
          <p:cNvGrpSpPr/>
          <p:nvPr/>
        </p:nvGrpSpPr>
        <p:grpSpPr>
          <a:xfrm>
            <a:off x="3768622" y="2471100"/>
            <a:ext cx="1076632" cy="369332"/>
            <a:chOff x="2157212" y="5356391"/>
            <a:chExt cx="1076632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6C31E7D-1BD0-A0D3-7651-345F6048981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F15AE36-96CA-445A-81A1-BDF2213D70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A2F6F3C9-C7A1-ECD0-441E-4A3F4444A7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224" y="2618383"/>
            <a:ext cx="3602296" cy="141177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196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F31E8-BD79-B7C0-A229-41CE4B6D2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678" y="1416888"/>
            <a:ext cx="6812644" cy="478609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C1A0AB2-46A9-4879-B906-32BE0EB851FA}"/>
              </a:ext>
            </a:extLst>
          </p:cNvPr>
          <p:cNvSpPr/>
          <p:nvPr/>
        </p:nvSpPr>
        <p:spPr>
          <a:xfrm>
            <a:off x="4736796" y="2526827"/>
            <a:ext cx="3042977" cy="1283110"/>
          </a:xfrm>
          <a:prstGeom prst="wedgeRoundRectCallout">
            <a:avLst>
              <a:gd name="adj1" fmla="val -55903"/>
              <a:gd name="adj2" fmla="val 1149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Would you have guessed the stopping time </a:t>
            </a:r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distribution</a:t>
            </a:r>
            <a:r>
              <a:rPr lang="en-US" b="1" dirty="0"/>
              <a:t> takes this shape?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9D517C-7DEE-4F16-AB94-09D0E9044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latin typeface="+mn-lt"/>
              </a:rPr>
              <a:t> </a:t>
            </a:r>
            <a:r>
              <a:rPr lang="en-US" sz="3200" dirty="0">
                <a:latin typeface="+mn-lt"/>
              </a:rPr>
              <a:t>collatz_conjecture.py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4BB28E-F886-4336-A657-6360EC410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660" y="1897569"/>
            <a:ext cx="3925218" cy="32517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799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B40800-1134-1EA0-FE85-9F245853B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83" y="1444046"/>
            <a:ext cx="4836833" cy="483683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B695515-0912-D158-DB1C-6DDE8210DF1F}"/>
              </a:ext>
            </a:extLst>
          </p:cNvPr>
          <p:cNvGrpSpPr/>
          <p:nvPr/>
        </p:nvGrpSpPr>
        <p:grpSpPr>
          <a:xfrm>
            <a:off x="5350989" y="1682206"/>
            <a:ext cx="1076632" cy="369332"/>
            <a:chOff x="4968362" y="2079211"/>
            <a:chExt cx="1076632" cy="369332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8217F07-55E3-C4D5-86EA-AA02EDD62B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8B0B23-1A0D-E1CE-E189-CBC621D783E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B1B73B-B2B2-E1BB-BE09-586ED2C5FC84}"/>
              </a:ext>
            </a:extLst>
          </p:cNvPr>
          <p:cNvGrpSpPr/>
          <p:nvPr/>
        </p:nvGrpSpPr>
        <p:grpSpPr>
          <a:xfrm>
            <a:off x="4825034" y="1911790"/>
            <a:ext cx="1076632" cy="369332"/>
            <a:chOff x="4704120" y="2356972"/>
            <a:chExt cx="1076632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959B69-7800-CFED-A4A5-537AA10E2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5B2D9E-DED8-5895-EB7E-7873F278EDD3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A0CBF3-470F-B02A-848D-356851E56A57}"/>
              </a:ext>
            </a:extLst>
          </p:cNvPr>
          <p:cNvGrpSpPr/>
          <p:nvPr/>
        </p:nvGrpSpPr>
        <p:grpSpPr>
          <a:xfrm>
            <a:off x="3982928" y="2628114"/>
            <a:ext cx="1068643" cy="369332"/>
            <a:chOff x="3647644" y="4910075"/>
            <a:chExt cx="1068643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A06DF8-0D6A-641F-F7E3-75F73F63494F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C12472-96AE-8D42-199E-03B1AE6986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828013-B054-5EC4-4DA4-3B96546C9D4A}"/>
              </a:ext>
            </a:extLst>
          </p:cNvPr>
          <p:cNvGrpSpPr/>
          <p:nvPr/>
        </p:nvGrpSpPr>
        <p:grpSpPr>
          <a:xfrm>
            <a:off x="6730046" y="3336942"/>
            <a:ext cx="1064340" cy="369332"/>
            <a:chOff x="3647644" y="5421073"/>
            <a:chExt cx="1064340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9F3785-3338-E728-3511-76429AB2BFC8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7F6791A-21FE-9152-47D9-EBCB817AB9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D0180B-E9C5-102C-668B-CEF1D4EE53AE}"/>
              </a:ext>
            </a:extLst>
          </p:cNvPr>
          <p:cNvGrpSpPr/>
          <p:nvPr/>
        </p:nvGrpSpPr>
        <p:grpSpPr>
          <a:xfrm>
            <a:off x="4357246" y="3561000"/>
            <a:ext cx="1068643" cy="369332"/>
            <a:chOff x="3647644" y="5359159"/>
            <a:chExt cx="1068643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DC823EB-6843-B79B-9461-F6C6093E85B2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F69D600-054B-E619-D06F-14855DCFC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15F4680-EEB9-02F4-FA8E-F21DF3B5FC52}"/>
              </a:ext>
            </a:extLst>
          </p:cNvPr>
          <p:cNvGrpSpPr/>
          <p:nvPr/>
        </p:nvGrpSpPr>
        <p:grpSpPr>
          <a:xfrm>
            <a:off x="4571999" y="4567220"/>
            <a:ext cx="1076632" cy="369332"/>
            <a:chOff x="2157212" y="5356391"/>
            <a:chExt cx="1076632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7FBA14-8B72-E34E-2F23-4627B7A0314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B5EF4C7-3954-D575-25D1-F7FD987225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7206FAF-3422-8553-332A-D4F2560D9C22}"/>
              </a:ext>
            </a:extLst>
          </p:cNvPr>
          <p:cNvGrpSpPr/>
          <p:nvPr/>
        </p:nvGrpSpPr>
        <p:grpSpPr>
          <a:xfrm>
            <a:off x="3511703" y="5438874"/>
            <a:ext cx="1076632" cy="369332"/>
            <a:chOff x="2157212" y="5356391"/>
            <a:chExt cx="1076632" cy="3693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FFEAC2-D978-AABE-D009-A75825C5323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B3FA21D-6D63-2267-24C0-5513FC0C3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B5C3928-5920-D964-282B-880F6000FBDB}"/>
              </a:ext>
            </a:extLst>
          </p:cNvPr>
          <p:cNvGrpSpPr/>
          <p:nvPr/>
        </p:nvGrpSpPr>
        <p:grpSpPr>
          <a:xfrm>
            <a:off x="6244820" y="5670141"/>
            <a:ext cx="1076632" cy="369332"/>
            <a:chOff x="2157212" y="5356391"/>
            <a:chExt cx="1076632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A427B2-AA70-E12F-051F-CF98A821BCEB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0BC0B0D-AC80-B547-F962-B04699F185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BF1A64F-0393-4974-F3E1-BD043D9C64E6}"/>
              </a:ext>
            </a:extLst>
          </p:cNvPr>
          <p:cNvGrpSpPr/>
          <p:nvPr/>
        </p:nvGrpSpPr>
        <p:grpSpPr>
          <a:xfrm>
            <a:off x="4357246" y="3795080"/>
            <a:ext cx="1076632" cy="369332"/>
            <a:chOff x="2157212" y="5356391"/>
            <a:chExt cx="1076632" cy="36933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79E7934-47A6-46CE-366B-11BAC5D71C0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73BB7F6-0671-0712-36DA-0D9D348D64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244D055-FF9B-42B6-2915-2930C5248D76}"/>
              </a:ext>
            </a:extLst>
          </p:cNvPr>
          <p:cNvGrpSpPr/>
          <p:nvPr/>
        </p:nvGrpSpPr>
        <p:grpSpPr>
          <a:xfrm>
            <a:off x="6736548" y="5912540"/>
            <a:ext cx="1076632" cy="369332"/>
            <a:chOff x="2157212" y="5356391"/>
            <a:chExt cx="1076632" cy="3693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C9C7ED6-3600-6EB0-5D92-0B2D7A956C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03E06DE-C631-E985-D531-A3F1028720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052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23" y="1807125"/>
            <a:ext cx="3503458" cy="35034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485792" y="1889166"/>
                <a:ext cx="402955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FFC000"/>
                    </a:solidFill>
                  </a:rPr>
                  <a:t>Centroid</a:t>
                </a:r>
                <a:r>
                  <a:rPr lang="en-US" sz="2400" dirty="0"/>
                  <a:t> = center of mass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B050"/>
                    </a:solidFill>
                  </a:rPr>
                  <a:t>Circumcenter</a:t>
                </a:r>
                <a:r>
                  <a:rPr lang="en-US" sz="2400" dirty="0"/>
                  <a:t> = intersection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i="1" dirty="0"/>
                  <a:t>side</a:t>
                </a:r>
                <a:r>
                  <a:rPr lang="en-US" sz="2400" dirty="0"/>
                  <a:t> bisectors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Orthocenter</a:t>
                </a:r>
                <a:r>
                  <a:rPr lang="en-US" sz="2400" dirty="0"/>
                  <a:t> = intersection of the altitudes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792" y="1889166"/>
                <a:ext cx="4029558" cy="2677656"/>
              </a:xfrm>
              <a:prstGeom prst="rect">
                <a:avLst/>
              </a:prstGeom>
              <a:blipFill>
                <a:blip r:embed="rId3"/>
                <a:stretch>
                  <a:fillRect l="-2118" t="-1822" r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1E84349-B52A-AD06-17F7-8A82C897D75B}"/>
              </a:ext>
            </a:extLst>
          </p:cNvPr>
          <p:cNvSpPr txBox="1"/>
          <p:nvPr/>
        </p:nvSpPr>
        <p:spPr>
          <a:xfrm>
            <a:off x="4734081" y="4765299"/>
            <a:ext cx="34477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Euler Line gives a unique statistical fingerprint for a triangle and is used in facial image recognition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110170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874" y="1550830"/>
            <a:ext cx="4902252" cy="48948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4695D50-5429-7F53-FC25-D70D6619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Euler Line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40290-BB59-7C9B-4098-3ACAA49EB335}"/>
              </a:ext>
            </a:extLst>
          </p:cNvPr>
          <p:cNvSpPr/>
          <p:nvPr/>
        </p:nvSpPr>
        <p:spPr>
          <a:xfrm>
            <a:off x="4219731" y="1690689"/>
            <a:ext cx="831954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77A2A0-3D01-BD41-FFD1-2426BA17A5C0}"/>
              </a:ext>
            </a:extLst>
          </p:cNvPr>
          <p:cNvSpPr/>
          <p:nvPr/>
        </p:nvSpPr>
        <p:spPr>
          <a:xfrm>
            <a:off x="4204741" y="2926311"/>
            <a:ext cx="532151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92F85D-886A-AE43-54CE-DA38943F02DE}"/>
              </a:ext>
            </a:extLst>
          </p:cNvPr>
          <p:cNvSpPr/>
          <p:nvPr/>
        </p:nvSpPr>
        <p:spPr>
          <a:xfrm>
            <a:off x="4219731" y="5604554"/>
            <a:ext cx="712033" cy="2205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47FD491-B8FF-9DF2-1C78-09BC06A62254}"/>
              </a:ext>
            </a:extLst>
          </p:cNvPr>
          <p:cNvCxnSpPr>
            <a:stCxn id="7" idx="3"/>
            <a:endCxn id="11" idx="3"/>
          </p:cNvCxnSpPr>
          <p:nvPr/>
        </p:nvCxnSpPr>
        <p:spPr>
          <a:xfrm flipH="1">
            <a:off x="4736892" y="1800968"/>
            <a:ext cx="314793" cy="1235622"/>
          </a:xfrm>
          <a:prstGeom prst="bentConnector3">
            <a:avLst>
              <a:gd name="adj1" fmla="val -72619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20F532E-4385-4861-68B9-AAD8B839814F}"/>
              </a:ext>
            </a:extLst>
          </p:cNvPr>
          <p:cNvCxnSpPr>
            <a:cxnSpLocks/>
            <a:stCxn id="11" idx="3"/>
            <a:endCxn id="12" idx="3"/>
          </p:cNvCxnSpPr>
          <p:nvPr/>
        </p:nvCxnSpPr>
        <p:spPr>
          <a:xfrm>
            <a:off x="4736892" y="3036590"/>
            <a:ext cx="194872" cy="2678243"/>
          </a:xfrm>
          <a:prstGeom prst="bentConnector3">
            <a:avLst>
              <a:gd name="adj1" fmla="val 278846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4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D2C63-671A-F4CE-B2CC-0CB0604D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666" y="1878282"/>
            <a:ext cx="5666667" cy="347619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3919A0EC-F55A-193E-C33D-5D1F2E27A762}"/>
              </a:ext>
            </a:extLst>
          </p:cNvPr>
          <p:cNvGrpSpPr/>
          <p:nvPr/>
        </p:nvGrpSpPr>
        <p:grpSpPr>
          <a:xfrm>
            <a:off x="5746699" y="2141818"/>
            <a:ext cx="1076632" cy="369332"/>
            <a:chOff x="4968362" y="2079211"/>
            <a:chExt cx="1076632" cy="369332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23047A5-FE0B-9780-C7C8-0FA90CFD2C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2CFEC5-1F80-608E-03B3-3831CA3BE8C0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750933B-AD0F-802A-8536-508FBA607861}"/>
              </a:ext>
            </a:extLst>
          </p:cNvPr>
          <p:cNvGrpSpPr/>
          <p:nvPr/>
        </p:nvGrpSpPr>
        <p:grpSpPr>
          <a:xfrm>
            <a:off x="3967935" y="2394680"/>
            <a:ext cx="1076632" cy="369332"/>
            <a:chOff x="4704120" y="2356972"/>
            <a:chExt cx="1076632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2E53253-8F17-1875-F580-CC0458B795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8DF46F-D129-E631-2F28-A206474D84C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82BC08F-07AD-B6CC-FB48-48B7B7A6480F}"/>
              </a:ext>
            </a:extLst>
          </p:cNvPr>
          <p:cNvGrpSpPr/>
          <p:nvPr/>
        </p:nvGrpSpPr>
        <p:grpSpPr>
          <a:xfrm>
            <a:off x="4072841" y="2914652"/>
            <a:ext cx="1068643" cy="369332"/>
            <a:chOff x="3647644" y="4910075"/>
            <a:chExt cx="1068643" cy="36933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02F47A-890A-A6F4-25BA-4DEA1A5C547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E47A698-1379-B2CB-18AD-F9A6F3AC5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74B2AC8-AD59-6CD4-F102-D6E0245BE957}"/>
              </a:ext>
            </a:extLst>
          </p:cNvPr>
          <p:cNvGrpSpPr/>
          <p:nvPr/>
        </p:nvGrpSpPr>
        <p:grpSpPr>
          <a:xfrm>
            <a:off x="5004007" y="3454532"/>
            <a:ext cx="1064340" cy="369332"/>
            <a:chOff x="3647644" y="5421073"/>
            <a:chExt cx="1064340" cy="36933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41DBA75-2AD2-04F8-03A9-FFE335A79F6F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44BABAE-F1FD-91F7-DCFF-BA7AF80E68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536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3EA18-E1E6-19A0-0FAB-CDFA859B4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81" y="1518256"/>
            <a:ext cx="6295238" cy="483809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0824595-22EF-647E-32DC-39CBE68AB5FB}"/>
              </a:ext>
            </a:extLst>
          </p:cNvPr>
          <p:cNvGrpSpPr/>
          <p:nvPr/>
        </p:nvGrpSpPr>
        <p:grpSpPr>
          <a:xfrm>
            <a:off x="4380168" y="2217117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772C652-10D7-6BEC-6268-D89482B458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00105A-C165-718C-C145-437EFFB0EB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329A18-29A0-8C6A-FEE8-8C15D152AA57}"/>
              </a:ext>
            </a:extLst>
          </p:cNvPr>
          <p:cNvGrpSpPr/>
          <p:nvPr/>
        </p:nvGrpSpPr>
        <p:grpSpPr>
          <a:xfrm>
            <a:off x="4044999" y="3660069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0148EBC-79FB-1EE7-3B1A-BBDA793433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D718BF-9D36-F3E1-BC3D-2ACBCF98970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C64C13-E546-AE06-46D2-FDBB8C948849}"/>
              </a:ext>
            </a:extLst>
          </p:cNvPr>
          <p:cNvGrpSpPr/>
          <p:nvPr/>
        </p:nvGrpSpPr>
        <p:grpSpPr>
          <a:xfrm>
            <a:off x="6767229" y="4183588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E8EEFFB-2947-880D-F64E-40287C448E68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37DE5F5-4FB4-FA5E-637D-EB3350FDA6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26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724916-81B9-2A7F-59BF-8CD598982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22" y="1454252"/>
            <a:ext cx="6465756" cy="513853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BF6E30B-2A68-4156-C889-7AD9BFBFEBAB}"/>
              </a:ext>
            </a:extLst>
          </p:cNvPr>
          <p:cNvGrpSpPr/>
          <p:nvPr/>
        </p:nvGrpSpPr>
        <p:grpSpPr>
          <a:xfrm>
            <a:off x="3480796" y="1801099"/>
            <a:ext cx="1076632" cy="369332"/>
            <a:chOff x="4968362" y="2079211"/>
            <a:chExt cx="1076632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15352F3-8BA6-53DD-7652-45CE831946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84DCF9-FF76-DFB6-1ADA-4C0A5EA0AA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BFC7BA-3E7E-4B79-AE9D-FB53B3ABE7F7}"/>
              </a:ext>
            </a:extLst>
          </p:cNvPr>
          <p:cNvGrpSpPr/>
          <p:nvPr/>
        </p:nvGrpSpPr>
        <p:grpSpPr>
          <a:xfrm>
            <a:off x="4729584" y="2170431"/>
            <a:ext cx="1076632" cy="369332"/>
            <a:chOff x="4704120" y="2356972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D856821-9D34-C220-F6E3-29D03FEE9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AC3132-2914-7719-B18D-088B10DE0380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5E467D-EF43-4DFF-C000-FF3D60A21DEF}"/>
              </a:ext>
            </a:extLst>
          </p:cNvPr>
          <p:cNvGrpSpPr/>
          <p:nvPr/>
        </p:nvGrpSpPr>
        <p:grpSpPr>
          <a:xfrm>
            <a:off x="6561232" y="2776361"/>
            <a:ext cx="1068643" cy="369332"/>
            <a:chOff x="3647644" y="4910075"/>
            <a:chExt cx="106864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9A7F89-32C9-39D9-3B0D-FC6B339D2C9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B493A14-70B3-3424-E1BD-9415B9B03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A6E791-7CCF-3464-A2BD-A4C50EE75071}"/>
              </a:ext>
            </a:extLst>
          </p:cNvPr>
          <p:cNvGrpSpPr/>
          <p:nvPr/>
        </p:nvGrpSpPr>
        <p:grpSpPr>
          <a:xfrm>
            <a:off x="4485099" y="3353730"/>
            <a:ext cx="1064340" cy="369332"/>
            <a:chOff x="3647644" y="5421073"/>
            <a:chExt cx="1064340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9BBE5F9-43CA-1056-1BC2-6D45EBD44D0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47F7EBB-B5B6-18B9-0D82-0DC11823D3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B5B77A-D6F7-2EA8-BD9E-67397EA11AFA}"/>
              </a:ext>
            </a:extLst>
          </p:cNvPr>
          <p:cNvGrpSpPr/>
          <p:nvPr/>
        </p:nvGrpSpPr>
        <p:grpSpPr>
          <a:xfrm>
            <a:off x="7221290" y="4716681"/>
            <a:ext cx="1068643" cy="369332"/>
            <a:chOff x="3647644" y="5359159"/>
            <a:chExt cx="1068643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C5C9BB-345B-4C83-7CF9-E3871EC4CE6D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6C2379E-EA94-1A7C-56C9-4A59B33CE8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F6B9CE-08FF-A4F2-6E6F-BF054D247A11}"/>
              </a:ext>
            </a:extLst>
          </p:cNvPr>
          <p:cNvGrpSpPr/>
          <p:nvPr/>
        </p:nvGrpSpPr>
        <p:grpSpPr>
          <a:xfrm>
            <a:off x="4227850" y="5682412"/>
            <a:ext cx="1076632" cy="369332"/>
            <a:chOff x="2157212" y="5356391"/>
            <a:chExt cx="1076632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D98FC1-6177-20B5-B69D-29402973D3A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38BA30B-F11B-267E-5F3F-447544D94B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510E40-B663-A50A-FC73-9C26786FDCB8}"/>
              </a:ext>
            </a:extLst>
          </p:cNvPr>
          <p:cNvGrpSpPr/>
          <p:nvPr/>
        </p:nvGrpSpPr>
        <p:grpSpPr>
          <a:xfrm>
            <a:off x="7083482" y="5995903"/>
            <a:ext cx="1076632" cy="369332"/>
            <a:chOff x="2157212" y="5356391"/>
            <a:chExt cx="1076632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2E147A8-044A-D75E-6F5C-473BB8844E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AD9F532-2843-FC51-5CA5-DD6BC737A6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0C35F4-B56A-1D77-BB57-3C2C8F7E9A54}"/>
              </a:ext>
            </a:extLst>
          </p:cNvPr>
          <p:cNvGrpSpPr/>
          <p:nvPr/>
        </p:nvGrpSpPr>
        <p:grpSpPr>
          <a:xfrm>
            <a:off x="3743085" y="548053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C50DBC1-4797-D55F-CFFB-8BDF4D8A898A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513C980-FC21-987A-41F1-7E7666E8D7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351F241E-090E-E169-14CC-E5E94F24CB16}"/>
              </a:ext>
            </a:extLst>
          </p:cNvPr>
          <p:cNvSpPr/>
          <p:nvPr/>
        </p:nvSpPr>
        <p:spPr>
          <a:xfrm>
            <a:off x="2975548" y="2840636"/>
            <a:ext cx="854439" cy="219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1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27374"/>
                <a:ext cx="7886700" cy="346671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classic equation for a line: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𝒎𝒙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cannot readily represent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vertical</a:t>
                </a:r>
                <a:r>
                  <a:rPr lang="en-US" sz="2400" dirty="0"/>
                  <a:t> line since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neither</a:t>
                </a:r>
                <a:r>
                  <a:rPr lang="en-US" sz="2400" dirty="0"/>
                  <a:t> of the two available unknowns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are coefficients of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/>
                  <a:t> term</a:t>
                </a: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Radon</a:t>
                </a:r>
                <a:r>
                  <a:rPr lang="en-US" sz="2400" dirty="0"/>
                  <a:t> projection is an equation also having only two unknowns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400" dirty="0"/>
                  <a:t> but it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can</a:t>
                </a:r>
                <a:r>
                  <a:rPr lang="en-US" sz="2400" dirty="0"/>
                  <a:t> represent </a:t>
                </a:r>
                <a:r>
                  <a:rPr lang="en-US" sz="2400" b="1" dirty="0"/>
                  <a:t>all </a:t>
                </a:r>
                <a:r>
                  <a:rPr lang="en-US" sz="2400" dirty="0"/>
                  <a:t>lines, including both horizontal </a:t>
                </a:r>
                <a:r>
                  <a:rPr lang="en-US" sz="2400" i="1" u="sng" dirty="0"/>
                  <a:t>and</a:t>
                </a:r>
                <a:r>
                  <a:rPr lang="en-US" sz="2400" dirty="0"/>
                  <a:t> vertical lines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−∞≤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≤∞, 0≤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27374"/>
                <a:ext cx="7886700" cy="3466718"/>
              </a:xfrm>
              <a:blipFill>
                <a:blip r:embed="rId2"/>
                <a:stretch>
                  <a:fillRect l="-1159" t="-3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71814-A5A6-438C-93CF-1773D17EE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CC74AC-71E0-B41F-CB2E-C657E926D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Radon Projection</a:t>
            </a:r>
          </a:p>
        </p:txBody>
      </p:sp>
    </p:spTree>
    <p:extLst>
      <p:ext uri="{BB962C8B-B14F-4D97-AF65-F5344CB8AC3E}">
        <p14:creationId xmlns:p14="http://schemas.microsoft.com/office/powerpoint/2010/main" val="29170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45" y="3225019"/>
            <a:ext cx="4853068" cy="32596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6447EE-1827-48AF-B099-579859F20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755" y="504824"/>
            <a:ext cx="2857500" cy="2466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DF3287-E9D8-4FF8-844F-C0B01DAB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24" y="416901"/>
            <a:ext cx="2762052" cy="2554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20071A-10CF-43D5-B97C-B3D90EBBDB38}"/>
              </a:ext>
            </a:extLst>
          </p:cNvPr>
          <p:cNvSpPr txBox="1"/>
          <p:nvPr/>
        </p:nvSpPr>
        <p:spPr>
          <a:xfrm>
            <a:off x="6042074" y="3453563"/>
            <a:ext cx="26447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care about the “Radon” transform?</a:t>
            </a:r>
          </a:p>
          <a:p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Because it is the basis for all CAT and PET scans in the medical field</a:t>
            </a:r>
          </a:p>
          <a:p>
            <a:endParaRPr lang="en-US" dirty="0"/>
          </a:p>
          <a:p>
            <a:r>
              <a:rPr lang="en-US" dirty="0"/>
              <a:t>It is also the foundation for </a:t>
            </a:r>
            <a:r>
              <a:rPr lang="en-US" u="sng" dirty="0"/>
              <a:t>computer vision</a:t>
            </a:r>
            <a:r>
              <a:rPr lang="en-US" dirty="0"/>
              <a:t> in autonomous vehicles and fingerprint recognition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15C5E15-571B-4044-B35E-DB0F14DD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D5BEF-19FB-7A00-3E85-1799D2A2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389" y="504824"/>
            <a:ext cx="1310652" cy="1769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D3A8A8-A96D-19FC-E2A2-D18F99DB9D3D}"/>
              </a:ext>
            </a:extLst>
          </p:cNvPr>
          <p:cNvSpPr txBox="1"/>
          <p:nvPr/>
        </p:nvSpPr>
        <p:spPr>
          <a:xfrm>
            <a:off x="3500067" y="2221247"/>
            <a:ext cx="1471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Johann Radon</a:t>
            </a:r>
          </a:p>
          <a:p>
            <a:pPr algn="ctr"/>
            <a:r>
              <a:rPr lang="en-US" sz="1600" dirty="0"/>
              <a:t>(1887 – 1956)</a:t>
            </a:r>
          </a:p>
        </p:txBody>
      </p:sp>
    </p:spTree>
    <p:extLst>
      <p:ext uri="{BB962C8B-B14F-4D97-AF65-F5344CB8AC3E}">
        <p14:creationId xmlns:p14="http://schemas.microsoft.com/office/powerpoint/2010/main" val="2376597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Intersection of Radon Projection and Circle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9190"/>
          <a:stretch/>
        </p:blipFill>
        <p:spPr>
          <a:xfrm>
            <a:off x="628650" y="2010100"/>
            <a:ext cx="7886700" cy="40588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10662" y="1370008"/>
                <a:ext cx="3922677" cy="37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𝑦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662" y="1370008"/>
                <a:ext cx="3922677" cy="37555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74899B7-7AF2-492E-A4A7-BEBD893D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8365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231" b="3684"/>
          <a:stretch/>
        </p:blipFill>
        <p:spPr>
          <a:xfrm>
            <a:off x="792703" y="366108"/>
            <a:ext cx="7558594" cy="59902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7B8780-C284-4870-8154-E0CF1036B0EA}"/>
              </a:ext>
            </a:extLst>
          </p:cNvPr>
          <p:cNvSpPr/>
          <p:nvPr/>
        </p:nvSpPr>
        <p:spPr>
          <a:xfrm>
            <a:off x="1296748" y="5857793"/>
            <a:ext cx="2798888" cy="34875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8AE84-B127-415A-A800-0F73181C5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5E38A0-F6EE-147C-38D7-1C30E127C8DB}"/>
              </a:ext>
            </a:extLst>
          </p:cNvPr>
          <p:cNvGrpSpPr/>
          <p:nvPr/>
        </p:nvGrpSpPr>
        <p:grpSpPr>
          <a:xfrm>
            <a:off x="319187" y="1690689"/>
            <a:ext cx="8505627" cy="4411465"/>
            <a:chOff x="434071" y="1690689"/>
            <a:chExt cx="8505627" cy="44114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5A7A2A-5218-CD95-B539-B29723519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071" y="1690689"/>
              <a:ext cx="4080455" cy="441146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66815E-9240-306F-2F0D-90BE88221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9476" y="1690689"/>
              <a:ext cx="4310222" cy="216178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B0A5EF-0DA3-8953-8448-D1995E9C9DBA}"/>
              </a:ext>
            </a:extLst>
          </p:cNvPr>
          <p:cNvGrpSpPr/>
          <p:nvPr/>
        </p:nvGrpSpPr>
        <p:grpSpPr>
          <a:xfrm>
            <a:off x="2395276" y="1659721"/>
            <a:ext cx="1076632" cy="369332"/>
            <a:chOff x="4968362" y="2079211"/>
            <a:chExt cx="1076632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642A237-6568-7D1C-5556-634512605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A1ED5D-301A-1415-B8B3-E8903E96E12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A2AE1F-9B57-E30D-9B17-4577BCD510EF}"/>
              </a:ext>
            </a:extLst>
          </p:cNvPr>
          <p:cNvGrpSpPr/>
          <p:nvPr/>
        </p:nvGrpSpPr>
        <p:grpSpPr>
          <a:xfrm>
            <a:off x="2278497" y="4127570"/>
            <a:ext cx="1076632" cy="369332"/>
            <a:chOff x="4704120" y="2356972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1EB00DE-1FE4-A0E8-25DC-D3D5E0EECD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25205F-5B28-969E-BF9D-3DCB7A04470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1D0CDA-8335-E7BF-2FB1-624713DBE30E}"/>
              </a:ext>
            </a:extLst>
          </p:cNvPr>
          <p:cNvGrpSpPr/>
          <p:nvPr/>
        </p:nvGrpSpPr>
        <p:grpSpPr>
          <a:xfrm>
            <a:off x="6969996" y="1653811"/>
            <a:ext cx="1068643" cy="369332"/>
            <a:chOff x="3647644" y="4910075"/>
            <a:chExt cx="1068643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35203C-0C8F-E7F3-99D8-466A9CD0A56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8349AA1-8F60-F234-E06B-F9455C42D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E0BAE37-26B0-B506-227B-895D9F9A5B71}"/>
              </a:ext>
            </a:extLst>
          </p:cNvPr>
          <p:cNvSpPr txBox="1"/>
          <p:nvPr/>
        </p:nvSpPr>
        <p:spPr>
          <a:xfrm>
            <a:off x="4629476" y="4127570"/>
            <a:ext cx="40804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working in a new "geometry" build up a toolbox of common operations: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line between two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line tangent to another line that passes through a given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point where two lines intersect</a:t>
            </a:r>
          </a:p>
        </p:txBody>
      </p:sp>
    </p:spTree>
    <p:extLst>
      <p:ext uri="{BB962C8B-B14F-4D97-AF65-F5344CB8AC3E}">
        <p14:creationId xmlns:p14="http://schemas.microsoft.com/office/powerpoint/2010/main" val="338315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4A885C-933C-B57E-48C7-187581E19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385994"/>
            <a:ext cx="6114286" cy="5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plot_parabola.py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6E7E36-9D11-4DC3-9B13-2DE700F60C7B}"/>
              </a:ext>
            </a:extLst>
          </p:cNvPr>
          <p:cNvSpPr/>
          <p:nvPr/>
        </p:nvSpPr>
        <p:spPr>
          <a:xfrm>
            <a:off x="4173794" y="3657600"/>
            <a:ext cx="235974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D62FB9-6F41-4080-86BC-B8AE25CB4435}"/>
              </a:ext>
            </a:extLst>
          </p:cNvPr>
          <p:cNvSpPr/>
          <p:nvPr/>
        </p:nvSpPr>
        <p:spPr>
          <a:xfrm>
            <a:off x="3094704" y="2740742"/>
            <a:ext cx="776748" cy="213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6AA9A9-2DE7-D8CF-FE12-8069C5281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76" y="1416877"/>
            <a:ext cx="5277648" cy="521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6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785F8-B32E-0695-EF56-7D82B1164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76" y="1416877"/>
            <a:ext cx="5277648" cy="5213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898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8B84E4-D876-C1F3-38ED-77689E4E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176" y="1416877"/>
            <a:ext cx="5277648" cy="5213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5686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1AD1AE-5182-B2E8-3D31-1835C251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668" y="1416877"/>
            <a:ext cx="5138663" cy="5075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euler_line.py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64A89970-B1BB-4518-3D1B-A94D09165F55}"/>
              </a:ext>
            </a:extLst>
          </p:cNvPr>
          <p:cNvSpPr/>
          <p:nvPr/>
        </p:nvSpPr>
        <p:spPr>
          <a:xfrm>
            <a:off x="2113613" y="2211049"/>
            <a:ext cx="2300990" cy="936885"/>
          </a:xfrm>
          <a:prstGeom prst="wedgeRoundRectCallout">
            <a:avLst>
              <a:gd name="adj1" fmla="val 61577"/>
              <a:gd name="adj2" fmla="val 1441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Incenter falls on the Euler Line only in isosceles triangles</a:t>
            </a:r>
          </a:p>
        </p:txBody>
      </p:sp>
    </p:spTree>
    <p:extLst>
      <p:ext uri="{BB962C8B-B14F-4D97-AF65-F5344CB8AC3E}">
        <p14:creationId xmlns:p14="http://schemas.microsoft.com/office/powerpoint/2010/main" val="15613374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06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665" y="1825625"/>
            <a:ext cx="4310673" cy="4351338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matplotlib</a:t>
            </a:r>
            <a:r>
              <a:rPr lang="en-US" sz="2400" dirty="0"/>
              <a:t>, and its </a:t>
            </a:r>
            <a:r>
              <a:rPr lang="en-US" sz="2400" b="1" dirty="0">
                <a:solidFill>
                  <a:srgbClr val="00B050"/>
                </a:solidFill>
              </a:rPr>
              <a:t>pyplot</a:t>
            </a:r>
            <a:r>
              <a:rPr lang="en-US" sz="2400" dirty="0"/>
              <a:t> collection of functions, make Python work like </a:t>
            </a:r>
            <a:r>
              <a:rPr lang="en-US" sz="2400" b="1" dirty="0"/>
              <a:t>MATLAB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get a reference to a </a:t>
            </a:r>
            <a:r>
              <a:rPr lang="en-US" sz="2400" b="1" dirty="0">
                <a:solidFill>
                  <a:srgbClr val="0070C0"/>
                </a:solidFill>
              </a:rPr>
              <a:t>figure</a:t>
            </a:r>
            <a:r>
              <a:rPr lang="en-US" sz="2400" dirty="0"/>
              <a:t> which contains </a:t>
            </a:r>
            <a:r>
              <a:rPr lang="en-US" sz="2400" b="1" dirty="0">
                <a:solidFill>
                  <a:srgbClr val="0070C0"/>
                </a:solidFill>
              </a:rPr>
              <a:t>axes</a:t>
            </a:r>
            <a:r>
              <a:rPr lang="en-US" sz="2400" dirty="0"/>
              <a:t> and you do most things with the axes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Always size (domain and range) and decorate your plots with appropriate labels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package </a:t>
            </a:r>
            <a:r>
              <a:rPr lang="en-US" sz="2400" b="1" dirty="0">
                <a:solidFill>
                  <a:srgbClr val="00B050"/>
                </a:solidFill>
              </a:rPr>
              <a:t>sympy</a:t>
            </a:r>
            <a:r>
              <a:rPr lang="en-US" sz="2400" dirty="0"/>
              <a:t> enables Python code to do symbolic math just like </a:t>
            </a:r>
            <a:r>
              <a:rPr lang="en-US" sz="2400" b="1" dirty="0"/>
              <a:t>Mathematica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142035" y="1825625"/>
            <a:ext cx="353304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F31E13-C236-4A66-990D-FFBF820FF1EA}"/>
              </a:ext>
            </a:extLst>
          </p:cNvPr>
          <p:cNvSpPr txBox="1">
            <a:spLocks/>
          </p:cNvSpPr>
          <p:nvPr/>
        </p:nvSpPr>
        <p:spPr>
          <a:xfrm>
            <a:off x="4753219" y="1825625"/>
            <a:ext cx="431067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Learn </a:t>
            </a:r>
            <a:r>
              <a:rPr lang="en-US" sz="2400" b="1" dirty="0"/>
              <a:t>LaTeX</a:t>
            </a:r>
            <a:r>
              <a:rPr lang="en-US" sz="2400" dirty="0"/>
              <a:t> – all professional publishers expect science papers to be submitted using LaTeX, </a:t>
            </a:r>
            <a:r>
              <a:rPr lang="en-US" sz="2400" b="1" i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MS Word</a:t>
            </a:r>
            <a:endParaRPr lang="en-US" sz="2400" b="1" i="1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Be mindful when drawing circles to maintain proper plot </a:t>
            </a:r>
            <a:r>
              <a:rPr lang="en-US" sz="2400" b="1" dirty="0"/>
              <a:t>aspect ratio </a:t>
            </a:r>
            <a:r>
              <a:rPr lang="en-US" sz="2400" dirty="0"/>
              <a:t>when rendering on a rectangular screen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You can </a:t>
            </a:r>
            <a:r>
              <a:rPr lang="en-US" sz="2400" b="1" dirty="0">
                <a:solidFill>
                  <a:srgbClr val="7030A0"/>
                </a:solidFill>
              </a:rPr>
              <a:t>import</a:t>
            </a:r>
            <a:r>
              <a:rPr lang="en-US" sz="2400" dirty="0"/>
              <a:t> your own scripts into your other scripts to achieve code reuse</a:t>
            </a:r>
          </a:p>
        </p:txBody>
      </p:sp>
    </p:spTree>
    <p:extLst>
      <p:ext uri="{BB962C8B-B14F-4D97-AF65-F5344CB8AC3E}">
        <p14:creationId xmlns:p14="http://schemas.microsoft.com/office/powerpoint/2010/main" val="99412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06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FF0000"/>
                </a:solidFill>
              </a:rPr>
              <a:t>Collatz Conjecture </a:t>
            </a:r>
            <a:r>
              <a:rPr lang="en-US" sz="2400" dirty="0"/>
              <a:t>is yet another unsolved problem in number theory which is so easy to state, but so hard to prove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know the shape of the distribution changes significantly as you analyze higher values of </a:t>
            </a:r>
            <a:r>
              <a:rPr lang="en-US" sz="2400" b="1" dirty="0"/>
              <a:t>n</a:t>
            </a:r>
            <a:r>
              <a:rPr lang="en-US" sz="2400" dirty="0"/>
              <a:t> – it approaches a </a:t>
            </a:r>
            <a:r>
              <a:rPr lang="en-US" sz="2400" b="1" dirty="0">
                <a:solidFill>
                  <a:srgbClr val="0070C0"/>
                </a:solidFill>
              </a:rPr>
              <a:t>Poisson</a:t>
            </a:r>
            <a:r>
              <a:rPr lang="en-US" sz="2400" dirty="0"/>
              <a:t> distribution, but we don’t know the parameters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This is an excellent example of </a:t>
            </a:r>
            <a:r>
              <a:rPr lang="en-US" sz="2400" b="1" dirty="0">
                <a:solidFill>
                  <a:srgbClr val="00B050"/>
                </a:solidFill>
              </a:rPr>
              <a:t>experimental computation mathematics</a:t>
            </a:r>
            <a:r>
              <a:rPr lang="en-US" sz="2400" dirty="0"/>
              <a:t> – the computer can find the stopping time for a million integers in just a few seconds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After extensive calculations, scientists search for patterns in the data, ultimately trying to find </a:t>
            </a:r>
            <a:r>
              <a:rPr lang="en-US" sz="2400" b="1" dirty="0">
                <a:solidFill>
                  <a:srgbClr val="7030A0"/>
                </a:solidFill>
              </a:rPr>
              <a:t>analytic expressions </a:t>
            </a:r>
            <a:r>
              <a:rPr lang="en-US" sz="2400" dirty="0"/>
              <a:t>that describe the underlying natural law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random_walk.py </a:t>
                </a:r>
                <a:r>
                  <a:rPr lang="en-US" sz="2400" dirty="0"/>
                  <a:t>that displays a 2D Cartesian plot of a meandering path</a:t>
                </a:r>
              </a:p>
              <a:p>
                <a:r>
                  <a:rPr lang="en-US" sz="2400" dirty="0"/>
                  <a:t>The walker starts at the (0,0) origin and takes one step at a time</a:t>
                </a:r>
              </a:p>
              <a:p>
                <a:r>
                  <a:rPr lang="en-US" sz="2400" dirty="0"/>
                  <a:t>At each step, the walker picks a random angle (uniform distribution) within the interval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,2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moves (from its current position) a distance of 1 in that radial direction</a:t>
                </a:r>
              </a:p>
              <a:p>
                <a:r>
                  <a:rPr lang="en-US" sz="2400" dirty="0"/>
                  <a:t>Show the entire journey of 10,000 random steps in your plot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22F69-75EE-4B04-564B-12B639063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095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Create a Python program called </a:t>
                </a:r>
                <a:r>
                  <a:rPr lang="en-US" sz="2400" b="1" dirty="0"/>
                  <a:t>plot_ellipse.py </a:t>
                </a:r>
                <a:r>
                  <a:rPr lang="en-US" sz="2400" dirty="0"/>
                  <a:t>that displays the full 2D graph of an ellipse having these parameters:</a:t>
                </a:r>
              </a:p>
              <a:p>
                <a:pPr lvl="1"/>
                <a:r>
                  <a:rPr lang="en-US" sz="2000" dirty="0"/>
                  <a:t>A major axis of length 100 (along the x-axis)</a:t>
                </a:r>
              </a:p>
              <a:p>
                <a:pPr lvl="1"/>
                <a:r>
                  <a:rPr lang="en-US" sz="2000" dirty="0"/>
                  <a:t>A minor axis of length 50 (along the y-axis)</a:t>
                </a:r>
              </a:p>
              <a:p>
                <a:pPr lvl="1"/>
                <a:r>
                  <a:rPr lang="en-US" sz="2000" dirty="0"/>
                  <a:t>Centered at the origin</a:t>
                </a:r>
              </a:p>
              <a:p>
                <a:r>
                  <a:rPr lang="en-US" sz="2400" dirty="0"/>
                  <a:t>First, calculate the points on the perimeter of the ellipse using polar coordinates</a:t>
                </a:r>
              </a:p>
              <a:p>
                <a:pPr lvl="1"/>
                <a:r>
                  <a:rPr lang="en-US" sz="2000" dirty="0"/>
                  <a:t>Sweep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through the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[0,2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Then find the radius at each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/>
                  <a:t> using a formula that converts the Cartesian coordinates for an ellipse to polar coordinates</a:t>
                </a:r>
              </a:p>
              <a:p>
                <a:r>
                  <a:rPr lang="en-US" sz="2400" dirty="0"/>
                  <a:t>Second, convert the theta and radius arrays to Cartesian coordinates and graph them using a line plot</a:t>
                </a:r>
              </a:p>
              <a:p>
                <a:r>
                  <a:rPr lang="en-US" sz="2400" dirty="0"/>
                  <a:t>Email your working Python program to your TA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815018"/>
              </a:xfrm>
              <a:blipFill>
                <a:blip r:embed="rId2"/>
                <a:stretch>
                  <a:fillRect l="-1005" t="-1772" r="-1623"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13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06-02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D06246-A6D4-0490-8953-17C0B541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857" y="1423520"/>
            <a:ext cx="6114286" cy="5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51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347D6-BE96-4F8D-B65F-B69E56311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577" y="566296"/>
            <a:ext cx="1888847" cy="743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3D21CB-14F9-492F-A128-AB82223C7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58" y="2145178"/>
            <a:ext cx="7039683" cy="42282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3" y="1444101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https://www.latex-project.org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90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BB2CA1-319B-569C-8E32-E618B1E2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5" y="1384306"/>
            <a:ext cx="8143330" cy="3922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15AEA-EDD1-432A-B3AC-64B348E9C427}"/>
              </a:ext>
            </a:extLst>
          </p:cNvPr>
          <p:cNvSpPr txBox="1"/>
          <p:nvPr/>
        </p:nvSpPr>
        <p:spPr>
          <a:xfrm>
            <a:off x="2993922" y="71405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https://www.overleaf.com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711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BB0B60-45E0-C35B-C76D-983E2354C461}"/>
              </a:ext>
            </a:extLst>
          </p:cNvPr>
          <p:cNvSpPr txBox="1"/>
          <p:nvPr/>
        </p:nvSpPr>
        <p:spPr>
          <a:xfrm>
            <a:off x="1125954" y="766524"/>
            <a:ext cx="689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https://www.overleaf.com/learn/latex/Learn_LaTeX_in_30_minutes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7E3D7-4057-B729-750E-A78D3B946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24" y="1381782"/>
            <a:ext cx="7614552" cy="4974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8943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4986</TotalTime>
  <Words>2003</Words>
  <Application>Microsoft Office PowerPoint</Application>
  <PresentationFormat>On-screen Show (4:3)</PresentationFormat>
  <Paragraphs>428</Paragraphs>
  <Slides>69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Consolas</vt:lpstr>
      <vt:lpstr>Office Theme</vt:lpstr>
      <vt:lpstr>PowerPoint Presentation</vt:lpstr>
      <vt:lpstr>Session 06 – Goals</vt:lpstr>
      <vt:lpstr>PowerPoint Presentation</vt:lpstr>
      <vt:lpstr>Open plot_parabola.py</vt:lpstr>
      <vt:lpstr>View plot_parabola.py</vt:lpstr>
      <vt:lpstr>Run plot_parabola.py</vt:lpstr>
      <vt:lpstr>PowerPoint Presentation</vt:lpstr>
      <vt:lpstr>PowerPoint Presentation</vt:lpstr>
      <vt:lpstr>PowerPoint Presentation</vt:lpstr>
      <vt:lpstr>PowerPoint Presentation</vt:lpstr>
      <vt:lpstr>Symbolic Algebra &amp; Calculus</vt:lpstr>
      <vt:lpstr>Symbolic Algebra &amp; Calculus</vt:lpstr>
      <vt:lpstr>Symbolic Algebra &amp; Calculus</vt:lpstr>
      <vt:lpstr>Open plot_polynomial.py</vt:lpstr>
      <vt:lpstr>Open plot_polynomial.py</vt:lpstr>
      <vt:lpstr>Open plot_polynomial.py</vt:lpstr>
      <vt:lpstr>Run plot_polynomial.py</vt:lpstr>
      <vt:lpstr>Cartesian Coordinates</vt:lpstr>
      <vt:lpstr>Polar Coordinates</vt:lpstr>
      <vt:lpstr>Polar Coordinates</vt:lpstr>
      <vt:lpstr>Polar Coordinates</vt:lpstr>
      <vt:lpstr>Open plot_circle.py</vt:lpstr>
      <vt:lpstr>Run plot_circle.py</vt:lpstr>
      <vt:lpstr>Various Colors in RGB Values</vt:lpstr>
      <vt:lpstr>Predefined Color “Names”</vt:lpstr>
      <vt:lpstr>Alpha Blending = Opacity</vt:lpstr>
      <vt:lpstr>Drawing the Olympic Rings</vt:lpstr>
      <vt:lpstr>Open plot_rings.py</vt:lpstr>
      <vt:lpstr>Run plot_rings.py</vt:lpstr>
      <vt:lpstr>Parametric Curves</vt:lpstr>
      <vt:lpstr>Parametric Curves</vt:lpstr>
      <vt:lpstr>Parametric Curves</vt:lpstr>
      <vt:lpstr>Open plot_rose_curves.py</vt:lpstr>
      <vt:lpstr>Open plot_rose_curves.py</vt:lpstr>
      <vt:lpstr>Run plot_rose_curves.py</vt:lpstr>
      <vt:lpstr>Uncomment Line 19</vt:lpstr>
      <vt:lpstr>Uncomment Line 20</vt:lpstr>
      <vt:lpstr>Comment Out Lines 18-20 Uncomment Line 21</vt:lpstr>
      <vt:lpstr>Parametric Curves</vt:lpstr>
      <vt:lpstr>Open plot_multigraphs.py</vt:lpstr>
      <vt:lpstr>Run plot_multigraphs.py</vt:lpstr>
      <vt:lpstr>The Collatz Conjecture</vt:lpstr>
      <vt:lpstr>The Collatz Conjecture</vt:lpstr>
      <vt:lpstr>The Collatz Conjecture</vt:lpstr>
      <vt:lpstr>Stopping Time</vt:lpstr>
      <vt:lpstr>Frequency of Stopping Times</vt:lpstr>
      <vt:lpstr>Open collatz_conjecture.py</vt:lpstr>
      <vt:lpstr>View collatz_conjecture.py</vt:lpstr>
      <vt:lpstr>Run collatz_conjecture.py</vt:lpstr>
      <vt:lpstr>The Euler Line</vt:lpstr>
      <vt:lpstr>The Euler Line</vt:lpstr>
      <vt:lpstr>Open euler_line.py</vt:lpstr>
      <vt:lpstr>View euler_line.py</vt:lpstr>
      <vt:lpstr>View euler_line.py</vt:lpstr>
      <vt:lpstr>The Radon Projection</vt:lpstr>
      <vt:lpstr>PowerPoint Presentation</vt:lpstr>
      <vt:lpstr>Intersection of Radon Projection and Circle </vt:lpstr>
      <vt:lpstr>PowerPoint Presentation</vt:lpstr>
      <vt:lpstr>View euler_line.py</vt:lpstr>
      <vt:lpstr>Run euler_line.py</vt:lpstr>
      <vt:lpstr>Run euler_line.py</vt:lpstr>
      <vt:lpstr>Run euler_line.py</vt:lpstr>
      <vt:lpstr>Run euler_line.py</vt:lpstr>
      <vt:lpstr>Session 06 – Now You Know…</vt:lpstr>
      <vt:lpstr>Session 06 – Know You Know…</vt:lpstr>
      <vt:lpstr>Task 06-01</vt:lpstr>
      <vt:lpstr>Task 06-01</vt:lpstr>
      <vt:lpstr>Task 06-02</vt:lpstr>
      <vt:lpstr>Task 06-02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854</cp:revision>
  <cp:lastPrinted>2015-06-01T00:45:11Z</cp:lastPrinted>
  <dcterms:created xsi:type="dcterms:W3CDTF">2014-09-21T17:58:26Z</dcterms:created>
  <dcterms:modified xsi:type="dcterms:W3CDTF">2022-06-05T06:55:31Z</dcterms:modified>
</cp:coreProperties>
</file>